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25"/>
  </p:notesMasterIdLst>
  <p:sldIdLst>
    <p:sldId id="256" r:id="rId2"/>
    <p:sldId id="257" r:id="rId3"/>
    <p:sldId id="258" r:id="rId4"/>
    <p:sldId id="277" r:id="rId5"/>
    <p:sldId id="27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2" r:id="rId19"/>
    <p:sldId id="273" r:id="rId20"/>
    <p:sldId id="279" r:id="rId21"/>
    <p:sldId id="274" r:id="rId22"/>
    <p:sldId id="275" r:id="rId23"/>
    <p:sldId id="276"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50" y="72"/>
      </p:cViewPr>
      <p:guideLst>
        <p:guide orient="horz" pos="1152"/>
        <p:guide pos="2880"/>
        <p:guide orient="horz" pos="341"/>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 name="Google Shape;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20" name="Google Shape;20;p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21" name="Google Shape;21;p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2" name="Google Shape;22;p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3" name="Google Shape;23;p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a:spLocks noGrp="1"/>
          </p:cNvSpPr>
          <p:nvPr>
            <p:ph type="pic" idx="2"/>
          </p:nvPr>
        </p:nvSpPr>
        <p:spPr>
          <a:xfrm>
            <a:off x="1792289" y="459581"/>
            <a:ext cx="5486400" cy="3086100"/>
          </a:xfrm>
          <a:prstGeom prst="rect">
            <a:avLst/>
          </a:prstGeom>
          <a:noFill/>
          <a:ln>
            <a:noFill/>
          </a:ln>
        </p:spPr>
      </p:sp>
      <p:sp>
        <p:nvSpPr>
          <p:cNvPr id="27" name="Google Shape;27;p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28" name="Google Shape;28;p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9" name="Google Shape;29;p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0" name="Google Shape;30;p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34" name="Google Shape;34;p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5" name="Google Shape;35;p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6" name="Google Shape;36;p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1" name="Google Shape;41;p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2" name="Google Shape;42;p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7"/>
          <p:cNvSpPr txBox="1">
            <a:spLocks noGrp="1"/>
          </p:cNvSpPr>
          <p:nvPr>
            <p:ph type="body" idx="1"/>
          </p:nvPr>
        </p:nvSpPr>
        <p:spPr>
          <a:xfrm>
            <a:off x="642938" y="1935957"/>
            <a:ext cx="7815262" cy="2921794"/>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a:p>
          <a:p>
            <a:pPr marL="457200" lvl="0" indent="501650" algn="l" rtl="0">
              <a:lnSpc>
                <a:spcPct val="100000"/>
              </a:lnSpc>
              <a:spcBef>
                <a:spcPts val="3020"/>
              </a:spcBef>
              <a:spcAft>
                <a:spcPts val="0"/>
              </a:spcAft>
              <a:buSzPts val="15100"/>
              <a:buNone/>
            </a:pPr>
            <a:endParaRPr/>
          </a:p>
        </p:txBody>
      </p:sp>
      <p:sp>
        <p:nvSpPr>
          <p:cNvPr id="48" name="Google Shape;48;p7"/>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49" name="Google Shape;49;p7"/>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50" name="Google Shape;50;p7"/>
          <p:cNvSpPr txBox="1">
            <a:spLocks noGrp="1"/>
          </p:cNvSpPr>
          <p:nvPr>
            <p:ph type="title"/>
          </p:nvPr>
        </p:nvSpPr>
        <p:spPr>
          <a:xfrm>
            <a:off x="138224" y="1165286"/>
            <a:ext cx="8229600" cy="1526722"/>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2000" b="1">
                <a:latin typeface="Bookman Old Style"/>
                <a:ea typeface="Bookman Old Style"/>
                <a:cs typeface="Bookman Old Style"/>
                <a:sym typeface="Bookman Old Style"/>
              </a:rPr>
              <a:t>ENHANCED MEDICAL DATA SECURITY FRAMEWORK</a:t>
            </a:r>
            <a:endParaRPr/>
          </a:p>
        </p:txBody>
      </p:sp>
      <p:sp>
        <p:nvSpPr>
          <p:cNvPr id="51" name="Google Shape;51;p7"/>
          <p:cNvSpPr txBox="1"/>
          <p:nvPr/>
        </p:nvSpPr>
        <p:spPr>
          <a:xfrm>
            <a:off x="267767" y="3265616"/>
            <a:ext cx="367558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Team Details </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Bookman Old Style"/>
                <a:ea typeface="Bookman Old Style"/>
                <a:cs typeface="Bookman Old Style"/>
                <a:sym typeface="Bookman Old Style"/>
              </a:rPr>
              <a:t>B. Mounika(20EG105404)</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Bookman Old Style"/>
                <a:ea typeface="Bookman Old Style"/>
                <a:cs typeface="Bookman Old Style"/>
                <a:sym typeface="Bookman Old Style"/>
              </a:rPr>
              <a:t>K. Surya Teja(20EG105418)</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Bookman Old Style"/>
                <a:ea typeface="Bookman Old Style"/>
                <a:cs typeface="Bookman Old Style"/>
                <a:sym typeface="Bookman Old Style"/>
              </a:rPr>
              <a:t>P. Manvitha(20EG105434)</a:t>
            </a:r>
            <a:endParaRPr/>
          </a:p>
        </p:txBody>
      </p:sp>
      <p:sp>
        <p:nvSpPr>
          <p:cNvPr id="52" name="Google Shape;52;p7"/>
          <p:cNvSpPr txBox="1"/>
          <p:nvPr/>
        </p:nvSpPr>
        <p:spPr>
          <a:xfrm>
            <a:off x="5470632" y="3239550"/>
            <a:ext cx="2070599"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Project Supervisor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Bookman Old Style"/>
                <a:ea typeface="Bookman Old Style"/>
                <a:cs typeface="Bookman Old Style"/>
                <a:sym typeface="Bookman Old Style"/>
              </a:rPr>
              <a:t>Dr.K.Madhuri</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Bookman Old Style"/>
                <a:ea typeface="Bookman Old Style"/>
                <a:cs typeface="Bookman Old Style"/>
                <a:sym typeface="Bookman Old Style"/>
              </a:rPr>
              <a:t>Associate Professor</a:t>
            </a:r>
            <a:endParaRPr/>
          </a:p>
        </p:txBody>
      </p:sp>
      <p:sp>
        <p:nvSpPr>
          <p:cNvPr id="53" name="Google Shape;53;p7"/>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p>
            <a:pPr marL="0" lvl="0" indent="0" algn="l" rtl="0">
              <a:lnSpc>
                <a:spcPct val="100000"/>
              </a:lnSpc>
              <a:spcBef>
                <a:spcPts val="0"/>
              </a:spcBef>
              <a:spcAft>
                <a:spcPts val="0"/>
              </a:spcAft>
              <a:buSzPts val="1400"/>
              <a:buNone/>
            </a:pPr>
            <a:endParaRPr/>
          </a:p>
        </p:txBody>
      </p:sp>
      <p:sp>
        <p:nvSpPr>
          <p:cNvPr id="54" name="Google Shape;54;p7"/>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p>
            <a:pPr marL="0" lvl="0" indent="0" algn="l" rtl="0">
              <a:lnSpc>
                <a:spcPct val="100000"/>
              </a:lnSpc>
              <a:spcBef>
                <a:spcPts val="0"/>
              </a:spcBef>
              <a:spcAft>
                <a:spcPts val="0"/>
              </a:spcAft>
              <a:buClr>
                <a:srgbClr val="888888"/>
              </a:buClr>
              <a:buSzPts val="1400"/>
              <a:buFont typeface="Calibri"/>
              <a:buNone/>
            </a:pPr>
            <a:endParaRPr/>
          </a:p>
        </p:txBody>
      </p:sp>
      <p:sp>
        <p:nvSpPr>
          <p:cNvPr id="133" name="Google Shape;133;p1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Department of Computer Science and Engineering</a:t>
            </a:r>
            <a:endParaRPr/>
          </a:p>
        </p:txBody>
      </p:sp>
      <p:sp>
        <p:nvSpPr>
          <p:cNvPr id="134" name="Google Shape;134;p1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35" name="Google Shape;135;p14"/>
          <p:cNvSpPr txBox="1"/>
          <p:nvPr/>
        </p:nvSpPr>
        <p:spPr>
          <a:xfrm>
            <a:off x="1039070" y="520763"/>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Client Connection to upload file</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136" name="Google Shape;136;p14"/>
          <p:cNvPicPr preferRelativeResize="0"/>
          <p:nvPr/>
        </p:nvPicPr>
        <p:blipFill rotWithShape="1">
          <a:blip r:embed="rId3">
            <a:alphaModFix/>
          </a:blip>
          <a:srcRect l="32578" t="13936" r="33593" b="19306"/>
          <a:stretch/>
        </p:blipFill>
        <p:spPr>
          <a:xfrm>
            <a:off x="1185862" y="1165217"/>
            <a:ext cx="3114675" cy="3457520"/>
          </a:xfrm>
          <a:prstGeom prst="rect">
            <a:avLst/>
          </a:prstGeom>
          <a:noFill/>
          <a:ln>
            <a:noFill/>
          </a:ln>
        </p:spPr>
      </p:pic>
      <p:pic>
        <p:nvPicPr>
          <p:cNvPr id="137" name="Google Shape;137;p14"/>
          <p:cNvPicPr preferRelativeResize="0"/>
          <p:nvPr/>
        </p:nvPicPr>
        <p:blipFill rotWithShape="1">
          <a:blip r:embed="rId4">
            <a:alphaModFix/>
          </a:blip>
          <a:srcRect l="32655" t="14861" r="38416" b="34584"/>
          <a:stretch/>
        </p:blipFill>
        <p:spPr>
          <a:xfrm>
            <a:off x="4300537" y="1165216"/>
            <a:ext cx="3517051" cy="34575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p>
            <a:pPr marL="0" lvl="0" indent="0" algn="l" rtl="0">
              <a:lnSpc>
                <a:spcPct val="100000"/>
              </a:lnSpc>
              <a:spcBef>
                <a:spcPts val="0"/>
              </a:spcBef>
              <a:spcAft>
                <a:spcPts val="0"/>
              </a:spcAft>
              <a:buSzPts val="1400"/>
              <a:buNone/>
            </a:pPr>
            <a:endParaRPr/>
          </a:p>
        </p:txBody>
      </p:sp>
      <p:sp>
        <p:nvSpPr>
          <p:cNvPr id="143" name="Google Shape;143;p1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144" name="Google Shape;144;p1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45" name="Google Shape;145;p15"/>
          <p:cNvSpPr txBox="1"/>
          <p:nvPr/>
        </p:nvSpPr>
        <p:spPr>
          <a:xfrm>
            <a:off x="1032387" y="619432"/>
            <a:ext cx="12907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Encryption:</a:t>
            </a:r>
            <a:endParaRPr sz="1400" b="1" i="0" u="none" strike="noStrike" cap="none">
              <a:solidFill>
                <a:srgbClr val="000000"/>
              </a:solidFill>
              <a:latin typeface="Bookman Old Style"/>
              <a:ea typeface="Bookman Old Style"/>
              <a:cs typeface="Bookman Old Style"/>
              <a:sym typeface="Bookman Old Style"/>
            </a:endParaRPr>
          </a:p>
        </p:txBody>
      </p:sp>
      <p:pic>
        <p:nvPicPr>
          <p:cNvPr id="146" name="Google Shape;146;p15"/>
          <p:cNvPicPr preferRelativeResize="0"/>
          <p:nvPr/>
        </p:nvPicPr>
        <p:blipFill rotWithShape="1">
          <a:blip r:embed="rId3">
            <a:alphaModFix/>
          </a:blip>
          <a:srcRect l="32499" t="20072" r="24355" b="30035"/>
          <a:stretch/>
        </p:blipFill>
        <p:spPr>
          <a:xfrm>
            <a:off x="350526" y="1179871"/>
            <a:ext cx="4410003" cy="2868562"/>
          </a:xfrm>
          <a:prstGeom prst="rect">
            <a:avLst/>
          </a:prstGeom>
          <a:noFill/>
          <a:ln>
            <a:noFill/>
          </a:ln>
        </p:spPr>
      </p:pic>
      <p:sp>
        <p:nvSpPr>
          <p:cNvPr id="147" name="Google Shape;147;p15"/>
          <p:cNvSpPr txBox="1"/>
          <p:nvPr/>
        </p:nvSpPr>
        <p:spPr>
          <a:xfrm>
            <a:off x="5270477" y="619431"/>
            <a:ext cx="128272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Decryption:</a:t>
            </a:r>
            <a:endParaRPr sz="1400" b="1" i="0" u="none" strike="noStrike" cap="none">
              <a:solidFill>
                <a:srgbClr val="000000"/>
              </a:solidFill>
              <a:latin typeface="Bookman Old Style"/>
              <a:ea typeface="Bookman Old Style"/>
              <a:cs typeface="Bookman Old Style"/>
              <a:sym typeface="Bookman Old Style"/>
            </a:endParaRPr>
          </a:p>
        </p:txBody>
      </p:sp>
      <p:pic>
        <p:nvPicPr>
          <p:cNvPr id="148" name="Google Shape;148;p15"/>
          <p:cNvPicPr preferRelativeResize="0"/>
          <p:nvPr/>
        </p:nvPicPr>
        <p:blipFill rotWithShape="1">
          <a:blip r:embed="rId4">
            <a:alphaModFix/>
          </a:blip>
          <a:srcRect l="32741" t="15340" r="33144" b="9391"/>
          <a:stretch/>
        </p:blipFill>
        <p:spPr>
          <a:xfrm>
            <a:off x="4992330" y="895813"/>
            <a:ext cx="3119283" cy="3871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p>
            <a:pPr marL="0" lvl="0" indent="0" algn="l" rtl="0">
              <a:lnSpc>
                <a:spcPct val="100000"/>
              </a:lnSpc>
              <a:spcBef>
                <a:spcPts val="0"/>
              </a:spcBef>
              <a:spcAft>
                <a:spcPts val="0"/>
              </a:spcAft>
              <a:buSzPts val="1400"/>
              <a:buNone/>
            </a:pPr>
            <a:endParaRPr/>
          </a:p>
        </p:txBody>
      </p:sp>
      <p:sp>
        <p:nvSpPr>
          <p:cNvPr id="154" name="Google Shape;154;p1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155" name="Google Shape;155;p1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156" name="Google Shape;156;p16"/>
          <p:cNvSpPr txBox="1"/>
          <p:nvPr/>
        </p:nvSpPr>
        <p:spPr>
          <a:xfrm>
            <a:off x="1253613" y="567813"/>
            <a:ext cx="16914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Key Generation</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157" name="Google Shape;157;p16"/>
          <p:cNvPicPr preferRelativeResize="0"/>
          <p:nvPr/>
        </p:nvPicPr>
        <p:blipFill rotWithShape="1">
          <a:blip r:embed="rId3">
            <a:alphaModFix/>
          </a:blip>
          <a:srcRect l="32208" t="13333" r="1613" b="9104"/>
          <a:stretch/>
        </p:blipFill>
        <p:spPr>
          <a:xfrm>
            <a:off x="1253613" y="875590"/>
            <a:ext cx="6051414" cy="37000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17"/>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164" name="Google Shape;164;p17"/>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165" name="Google Shape;165;p17"/>
          <p:cNvSpPr txBox="1"/>
          <p:nvPr/>
        </p:nvSpPr>
        <p:spPr>
          <a:xfrm>
            <a:off x="1098754" y="545690"/>
            <a:ext cx="12634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Secret Key:</a:t>
            </a:r>
            <a:endParaRPr sz="1400" b="1" i="0" u="none" strike="noStrike" cap="none">
              <a:solidFill>
                <a:srgbClr val="000000"/>
              </a:solidFill>
              <a:latin typeface="Bookman Old Style"/>
              <a:ea typeface="Bookman Old Style"/>
              <a:cs typeface="Bookman Old Style"/>
              <a:sym typeface="Bookman Old Style"/>
            </a:endParaRPr>
          </a:p>
        </p:txBody>
      </p:sp>
      <p:pic>
        <p:nvPicPr>
          <p:cNvPr id="166" name="Google Shape;166;p17"/>
          <p:cNvPicPr preferRelativeResize="0"/>
          <p:nvPr/>
        </p:nvPicPr>
        <p:blipFill rotWithShape="1">
          <a:blip r:embed="rId3">
            <a:alphaModFix/>
          </a:blip>
          <a:srcRect l="32741" t="15341" r="20806" b="10607"/>
          <a:stretch/>
        </p:blipFill>
        <p:spPr>
          <a:xfrm>
            <a:off x="467032" y="853467"/>
            <a:ext cx="4026387" cy="3610467"/>
          </a:xfrm>
          <a:prstGeom prst="rect">
            <a:avLst/>
          </a:prstGeom>
          <a:noFill/>
          <a:ln>
            <a:noFill/>
          </a:ln>
        </p:spPr>
      </p:pic>
      <p:sp>
        <p:nvSpPr>
          <p:cNvPr id="167" name="Google Shape;167;p17"/>
          <p:cNvSpPr txBox="1"/>
          <p:nvPr/>
        </p:nvSpPr>
        <p:spPr>
          <a:xfrm>
            <a:off x="5194866" y="545689"/>
            <a:ext cx="13917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Prescription:</a:t>
            </a:r>
            <a:endParaRPr sz="1400" b="1" i="0" u="none" strike="noStrike" cap="none">
              <a:solidFill>
                <a:srgbClr val="000000"/>
              </a:solidFill>
              <a:latin typeface="Bookman Old Style"/>
              <a:ea typeface="Bookman Old Style"/>
              <a:cs typeface="Bookman Old Style"/>
              <a:sym typeface="Bookman Old Style"/>
            </a:endParaRPr>
          </a:p>
        </p:txBody>
      </p:sp>
      <p:pic>
        <p:nvPicPr>
          <p:cNvPr id="168" name="Google Shape;168;p17"/>
          <p:cNvPicPr preferRelativeResize="0"/>
          <p:nvPr/>
        </p:nvPicPr>
        <p:blipFill rotWithShape="1">
          <a:blip r:embed="rId4">
            <a:alphaModFix/>
          </a:blip>
          <a:srcRect l="32742" t="15139" r="29531" b="29805"/>
          <a:stretch/>
        </p:blipFill>
        <p:spPr>
          <a:xfrm>
            <a:off x="4650583" y="901792"/>
            <a:ext cx="4280534" cy="35138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174" name="Google Shape;174;p18"/>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175" name="Google Shape;175;p18"/>
          <p:cNvSpPr txBox="1">
            <a:spLocks noGrp="1"/>
          </p:cNvSpPr>
          <p:nvPr>
            <p:ph type="title"/>
          </p:nvPr>
        </p:nvSpPr>
        <p:spPr>
          <a:xfrm>
            <a:off x="1221582" y="102336"/>
            <a:ext cx="6117431"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a:t>Experiment Results </a:t>
            </a:r>
            <a:endParaRPr/>
          </a:p>
        </p:txBody>
      </p:sp>
      <p:sp>
        <p:nvSpPr>
          <p:cNvPr id="177" name="Google Shape;177;p18"/>
          <p:cNvSpPr txBox="1">
            <a:spLocks noGrp="1"/>
          </p:cNvSpPr>
          <p:nvPr>
            <p:ph type="ftr" idx="11"/>
          </p:nvPr>
        </p:nvSpPr>
        <p:spPr>
          <a:xfrm>
            <a:off x="3258612" y="4722018"/>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dirty="0"/>
              <a:t>Department of Computer Science and Engineering</a:t>
            </a:r>
            <a:endParaRPr dirty="0"/>
          </a:p>
        </p:txBody>
      </p:sp>
      <p:pic>
        <p:nvPicPr>
          <p:cNvPr id="178" name="Google Shape;178;p18"/>
          <p:cNvPicPr preferRelativeResize="0"/>
          <p:nvPr/>
        </p:nvPicPr>
        <p:blipFill rotWithShape="1">
          <a:blip r:embed="rId3">
            <a:alphaModFix/>
          </a:blip>
          <a:srcRect l="35671" t="61249" r="31124"/>
          <a:stretch/>
        </p:blipFill>
        <p:spPr>
          <a:xfrm>
            <a:off x="633994" y="936459"/>
            <a:ext cx="2352094" cy="1641149"/>
          </a:xfrm>
          <a:prstGeom prst="rect">
            <a:avLst/>
          </a:prstGeom>
          <a:noFill/>
          <a:ln>
            <a:noFill/>
          </a:ln>
        </p:spPr>
      </p:pic>
      <p:sp>
        <p:nvSpPr>
          <p:cNvPr id="179" name="Google Shape;179;p18"/>
          <p:cNvSpPr txBox="1"/>
          <p:nvPr/>
        </p:nvSpPr>
        <p:spPr>
          <a:xfrm>
            <a:off x="891170" y="575768"/>
            <a:ext cx="140134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Registration:</a:t>
            </a:r>
            <a:endParaRPr sz="1400" b="1" i="0" u="none" strike="noStrike" cap="none">
              <a:solidFill>
                <a:srgbClr val="000000"/>
              </a:solidFill>
              <a:latin typeface="Bookman Old Style"/>
              <a:ea typeface="Bookman Old Style"/>
              <a:cs typeface="Bookman Old Style"/>
              <a:sym typeface="Bookman Old Style"/>
            </a:endParaRPr>
          </a:p>
        </p:txBody>
      </p:sp>
      <p:sp>
        <p:nvSpPr>
          <p:cNvPr id="180" name="Google Shape;180;p18"/>
          <p:cNvSpPr txBox="1"/>
          <p:nvPr/>
        </p:nvSpPr>
        <p:spPr>
          <a:xfrm>
            <a:off x="697333" y="2594572"/>
            <a:ext cx="18934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Uploading the file</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181" name="Google Shape;181;p18"/>
          <p:cNvPicPr preferRelativeResize="0"/>
          <p:nvPr/>
        </p:nvPicPr>
        <p:blipFill rotWithShape="1">
          <a:blip r:embed="rId4">
            <a:alphaModFix/>
          </a:blip>
          <a:srcRect l="6173" t="13056" r="3106"/>
          <a:stretch/>
        </p:blipFill>
        <p:spPr>
          <a:xfrm>
            <a:off x="570737" y="2902349"/>
            <a:ext cx="2822336" cy="1930446"/>
          </a:xfrm>
          <a:prstGeom prst="rect">
            <a:avLst/>
          </a:prstGeom>
          <a:noFill/>
          <a:ln>
            <a:noFill/>
          </a:ln>
        </p:spPr>
      </p:pic>
      <p:sp>
        <p:nvSpPr>
          <p:cNvPr id="182" name="Google Shape;182;p18"/>
          <p:cNvSpPr txBox="1"/>
          <p:nvPr/>
        </p:nvSpPr>
        <p:spPr>
          <a:xfrm>
            <a:off x="4462723" y="617737"/>
            <a:ext cx="16914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Key Generation</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183" name="Google Shape;183;p18"/>
          <p:cNvPicPr preferRelativeResize="0"/>
          <p:nvPr/>
        </p:nvPicPr>
        <p:blipFill rotWithShape="1">
          <a:blip r:embed="rId5">
            <a:alphaModFix/>
          </a:blip>
          <a:srcRect l="1146" t="6612" r="807" b="2271"/>
          <a:stretch/>
        </p:blipFill>
        <p:spPr>
          <a:xfrm>
            <a:off x="3471073" y="936459"/>
            <a:ext cx="5363352" cy="2185360"/>
          </a:xfrm>
          <a:prstGeom prst="rect">
            <a:avLst/>
          </a:prstGeom>
          <a:noFill/>
          <a:ln>
            <a:noFill/>
          </a:ln>
        </p:spPr>
      </p:pic>
      <p:pic>
        <p:nvPicPr>
          <p:cNvPr id="184" name="Google Shape;184;p18"/>
          <p:cNvPicPr preferRelativeResize="0"/>
          <p:nvPr/>
        </p:nvPicPr>
        <p:blipFill rotWithShape="1">
          <a:blip r:embed="rId6">
            <a:alphaModFix/>
          </a:blip>
          <a:srcRect l="4161" t="13612" r="9987" b="18534"/>
          <a:stretch/>
        </p:blipFill>
        <p:spPr>
          <a:xfrm>
            <a:off x="4185766" y="3285870"/>
            <a:ext cx="3668067" cy="9651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190" name="Google Shape;190;p19"/>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191" name="Google Shape;191;p19"/>
          <p:cNvSpPr txBox="1">
            <a:spLocks noGrp="1"/>
          </p:cNvSpPr>
          <p:nvPr>
            <p:ph type="title"/>
          </p:nvPr>
        </p:nvSpPr>
        <p:spPr>
          <a:xfrm>
            <a:off x="985837" y="102336"/>
            <a:ext cx="6117431"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a:t>Experiment Results </a:t>
            </a:r>
            <a:endParaRPr/>
          </a:p>
        </p:txBody>
      </p:sp>
      <p:sp>
        <p:nvSpPr>
          <p:cNvPr id="193" name="Google Shape;193;p19"/>
          <p:cNvSpPr txBox="1">
            <a:spLocks noGrp="1"/>
          </p:cNvSpPr>
          <p:nvPr>
            <p:ph type="ftr" idx="11"/>
          </p:nvPr>
        </p:nvSpPr>
        <p:spPr>
          <a:xfrm>
            <a:off x="3124200" y="4663793"/>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dirty="0"/>
              <a:t>Department of Computer Science and Engineering</a:t>
            </a:r>
            <a:endParaRPr dirty="0"/>
          </a:p>
        </p:txBody>
      </p:sp>
      <p:sp>
        <p:nvSpPr>
          <p:cNvPr id="194" name="Google Shape;194;p19"/>
          <p:cNvSpPr txBox="1"/>
          <p:nvPr/>
        </p:nvSpPr>
        <p:spPr>
          <a:xfrm>
            <a:off x="1143000" y="729657"/>
            <a:ext cx="12907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Encryption:</a:t>
            </a:r>
            <a:endParaRPr sz="1400" b="1" i="0" u="none" strike="noStrike" cap="none">
              <a:solidFill>
                <a:srgbClr val="000000"/>
              </a:solidFill>
              <a:latin typeface="Bookman Old Style"/>
              <a:ea typeface="Bookman Old Style"/>
              <a:cs typeface="Bookman Old Style"/>
              <a:sym typeface="Bookman Old Style"/>
            </a:endParaRPr>
          </a:p>
        </p:txBody>
      </p:sp>
      <p:pic>
        <p:nvPicPr>
          <p:cNvPr id="195" name="Google Shape;195;p19"/>
          <p:cNvPicPr preferRelativeResize="0"/>
          <p:nvPr/>
        </p:nvPicPr>
        <p:blipFill rotWithShape="1">
          <a:blip r:embed="rId3">
            <a:alphaModFix/>
          </a:blip>
          <a:srcRect l="1171" t="28474" r="1641" b="6948"/>
          <a:stretch/>
        </p:blipFill>
        <p:spPr>
          <a:xfrm>
            <a:off x="863431" y="1140791"/>
            <a:ext cx="7209007" cy="1390805"/>
          </a:xfrm>
          <a:prstGeom prst="rect">
            <a:avLst/>
          </a:prstGeom>
          <a:noFill/>
          <a:ln>
            <a:noFill/>
          </a:ln>
        </p:spPr>
      </p:pic>
      <p:sp>
        <p:nvSpPr>
          <p:cNvPr id="196" name="Google Shape;196;p19"/>
          <p:cNvSpPr txBox="1"/>
          <p:nvPr/>
        </p:nvSpPr>
        <p:spPr>
          <a:xfrm>
            <a:off x="863431" y="2605578"/>
            <a:ext cx="32640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Request from Respective Doctor</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197" name="Google Shape;197;p19"/>
          <p:cNvPicPr preferRelativeResize="0"/>
          <p:nvPr/>
        </p:nvPicPr>
        <p:blipFill rotWithShape="1">
          <a:blip r:embed="rId4">
            <a:alphaModFix/>
          </a:blip>
          <a:srcRect l="3232" t="23888" r="3232" b="7314"/>
          <a:stretch/>
        </p:blipFill>
        <p:spPr>
          <a:xfrm>
            <a:off x="821531" y="2891343"/>
            <a:ext cx="3529013" cy="1652211"/>
          </a:xfrm>
          <a:prstGeom prst="rect">
            <a:avLst/>
          </a:prstGeom>
          <a:noFill/>
          <a:ln>
            <a:noFill/>
          </a:ln>
        </p:spPr>
      </p:pic>
      <p:sp>
        <p:nvSpPr>
          <p:cNvPr id="198" name="Google Shape;198;p19"/>
          <p:cNvSpPr txBox="1"/>
          <p:nvPr/>
        </p:nvSpPr>
        <p:spPr>
          <a:xfrm>
            <a:off x="4467934" y="2636356"/>
            <a:ext cx="463460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Bookman Old Style"/>
                <a:ea typeface="Bookman Old Style"/>
                <a:cs typeface="Bookman Old Style"/>
                <a:sym typeface="Bookman Old Style"/>
              </a:rPr>
              <a:t>Patient view Doctor’s request and share the secret key</a:t>
            </a:r>
            <a:r>
              <a:rPr lang="en-U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pic>
        <p:nvPicPr>
          <p:cNvPr id="199" name="Google Shape;199;p19"/>
          <p:cNvPicPr preferRelativeResize="0"/>
          <p:nvPr/>
        </p:nvPicPr>
        <p:blipFill rotWithShape="1">
          <a:blip r:embed="rId5">
            <a:alphaModFix/>
          </a:blip>
          <a:srcRect l="15311" t="13129" r="18594" b="12460"/>
          <a:stretch/>
        </p:blipFill>
        <p:spPr>
          <a:xfrm>
            <a:off x="4467934" y="2943994"/>
            <a:ext cx="4561057" cy="892200"/>
          </a:xfrm>
          <a:prstGeom prst="rect">
            <a:avLst/>
          </a:prstGeom>
          <a:noFill/>
          <a:ln>
            <a:noFill/>
          </a:ln>
        </p:spPr>
      </p:pic>
      <p:pic>
        <p:nvPicPr>
          <p:cNvPr id="200" name="Google Shape;200;p19"/>
          <p:cNvPicPr preferRelativeResize="0"/>
          <p:nvPr/>
        </p:nvPicPr>
        <p:blipFill rotWithShape="1">
          <a:blip r:embed="rId6">
            <a:alphaModFix/>
          </a:blip>
          <a:srcRect l="5977" t="7907" r="12319" b="35647"/>
          <a:stretch/>
        </p:blipFill>
        <p:spPr>
          <a:xfrm>
            <a:off x="5327148" y="3889569"/>
            <a:ext cx="2659856" cy="7024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206" name="Google Shape;206;p20"/>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07" name="Google Shape;207;p20"/>
          <p:cNvSpPr txBox="1">
            <a:spLocks noGrp="1"/>
          </p:cNvSpPr>
          <p:nvPr>
            <p:ph type="title"/>
          </p:nvPr>
        </p:nvSpPr>
        <p:spPr>
          <a:xfrm>
            <a:off x="1578769" y="102336"/>
            <a:ext cx="6117431"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a:t>Experiment Results </a:t>
            </a:r>
            <a:endParaRPr/>
          </a:p>
        </p:txBody>
      </p:sp>
      <p:sp>
        <p:nvSpPr>
          <p:cNvPr id="209" name="Google Shape;209;p20"/>
          <p:cNvSpPr txBox="1">
            <a:spLocks noGrp="1"/>
          </p:cNvSpPr>
          <p:nvPr>
            <p:ph type="ftr" idx="11"/>
          </p:nvPr>
        </p:nvSpPr>
        <p:spPr>
          <a:xfrm>
            <a:off x="3124200" y="4729899"/>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dirty="0"/>
              <a:t>Department of Computer Science and Engineering</a:t>
            </a:r>
            <a:endParaRPr dirty="0"/>
          </a:p>
        </p:txBody>
      </p:sp>
      <p:sp>
        <p:nvSpPr>
          <p:cNvPr id="210" name="Google Shape;210;p20"/>
          <p:cNvSpPr txBox="1"/>
          <p:nvPr/>
        </p:nvSpPr>
        <p:spPr>
          <a:xfrm>
            <a:off x="1120629" y="768656"/>
            <a:ext cx="12634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Secret Key:</a:t>
            </a:r>
            <a:endParaRPr sz="1400" b="1" i="0" u="none" strike="noStrike" cap="none">
              <a:solidFill>
                <a:srgbClr val="000000"/>
              </a:solidFill>
              <a:latin typeface="Bookman Old Style"/>
              <a:ea typeface="Bookman Old Style"/>
              <a:cs typeface="Bookman Old Style"/>
              <a:sym typeface="Bookman Old Style"/>
            </a:endParaRPr>
          </a:p>
        </p:txBody>
      </p:sp>
      <p:pic>
        <p:nvPicPr>
          <p:cNvPr id="211" name="Google Shape;211;p20"/>
          <p:cNvPicPr preferRelativeResize="0"/>
          <p:nvPr/>
        </p:nvPicPr>
        <p:blipFill rotWithShape="1">
          <a:blip r:embed="rId3">
            <a:alphaModFix/>
          </a:blip>
          <a:srcRect t="1990" b="65833"/>
          <a:stretch/>
        </p:blipFill>
        <p:spPr>
          <a:xfrm>
            <a:off x="496808" y="1242642"/>
            <a:ext cx="3667998" cy="2189457"/>
          </a:xfrm>
          <a:prstGeom prst="rect">
            <a:avLst/>
          </a:prstGeom>
          <a:noFill/>
          <a:ln>
            <a:noFill/>
          </a:ln>
        </p:spPr>
      </p:pic>
      <p:sp>
        <p:nvSpPr>
          <p:cNvPr id="212" name="Google Shape;212;p20"/>
          <p:cNvSpPr txBox="1"/>
          <p:nvPr/>
        </p:nvSpPr>
        <p:spPr>
          <a:xfrm>
            <a:off x="4164805" y="791503"/>
            <a:ext cx="479329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Bookman Old Style"/>
                <a:ea typeface="Bookman Old Style"/>
                <a:cs typeface="Bookman Old Style"/>
                <a:sym typeface="Bookman Old Style"/>
              </a:rPr>
              <a:t>Doctor downloads file using the secret key(Decryption):</a:t>
            </a:r>
            <a:endParaRPr sz="1200" b="1" i="0" u="none" strike="noStrike" cap="none">
              <a:solidFill>
                <a:srgbClr val="000000"/>
              </a:solidFill>
              <a:latin typeface="Bookman Old Style"/>
              <a:ea typeface="Bookman Old Style"/>
              <a:cs typeface="Bookman Old Style"/>
              <a:sym typeface="Bookman Old Style"/>
            </a:endParaRPr>
          </a:p>
        </p:txBody>
      </p:sp>
      <p:pic>
        <p:nvPicPr>
          <p:cNvPr id="213" name="Google Shape;213;p20"/>
          <p:cNvPicPr preferRelativeResize="0"/>
          <p:nvPr/>
        </p:nvPicPr>
        <p:blipFill rotWithShape="1">
          <a:blip r:embed="rId4">
            <a:alphaModFix/>
          </a:blip>
          <a:srcRect l="39608" t="58631" r="39766"/>
          <a:stretch/>
        </p:blipFill>
        <p:spPr>
          <a:xfrm>
            <a:off x="5035147" y="1280639"/>
            <a:ext cx="2764632" cy="1745861"/>
          </a:xfrm>
          <a:prstGeom prst="rect">
            <a:avLst/>
          </a:prstGeom>
          <a:noFill/>
          <a:ln>
            <a:noFill/>
          </a:ln>
        </p:spPr>
      </p:pic>
      <p:sp>
        <p:nvSpPr>
          <p:cNvPr id="214" name="Google Shape;214;p20"/>
          <p:cNvSpPr txBox="1"/>
          <p:nvPr/>
        </p:nvSpPr>
        <p:spPr>
          <a:xfrm>
            <a:off x="4288643" y="3081441"/>
            <a:ext cx="47933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Bookman Old Style"/>
                <a:ea typeface="Bookman Old Style"/>
                <a:cs typeface="Bookman Old Style"/>
                <a:sym typeface="Bookman Old Style"/>
              </a:rPr>
              <a:t>Secret key not matched then Doctor cannot download the file:</a:t>
            </a:r>
            <a:endParaRPr sz="1100" b="1" i="0" u="none" strike="noStrike" cap="none">
              <a:solidFill>
                <a:srgbClr val="000000"/>
              </a:solidFill>
              <a:latin typeface="Bookman Old Style"/>
              <a:ea typeface="Bookman Old Style"/>
              <a:cs typeface="Bookman Old Style"/>
              <a:sym typeface="Bookman Old Style"/>
            </a:endParaRPr>
          </a:p>
        </p:txBody>
      </p:sp>
      <p:pic>
        <p:nvPicPr>
          <p:cNvPr id="215" name="Google Shape;215;p20"/>
          <p:cNvPicPr preferRelativeResize="0"/>
          <p:nvPr/>
        </p:nvPicPr>
        <p:blipFill rotWithShape="1">
          <a:blip r:embed="rId5">
            <a:alphaModFix/>
          </a:blip>
          <a:srcRect l="7919" t="27067" r="12989" b="26683"/>
          <a:stretch/>
        </p:blipFill>
        <p:spPr>
          <a:xfrm>
            <a:off x="4913562" y="3437737"/>
            <a:ext cx="3570668" cy="9288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457200" y="0"/>
            <a:ext cx="8229600" cy="8574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a:latin typeface="Calibri"/>
                <a:ea typeface="Calibri"/>
                <a:cs typeface="Calibri"/>
                <a:sym typeface="Calibri"/>
              </a:rPr>
              <a:t>Experiment Results</a:t>
            </a:r>
            <a:endParaRPr sz="3600">
              <a:latin typeface="Calibri"/>
              <a:ea typeface="Calibri"/>
              <a:cs typeface="Calibri"/>
              <a:sym typeface="Calibri"/>
            </a:endParaRPr>
          </a:p>
        </p:txBody>
      </p:sp>
      <p:sp>
        <p:nvSpPr>
          <p:cNvPr id="222" name="Google Shape;222;p21"/>
          <p:cNvSpPr txBox="1">
            <a:spLocks noGrp="1"/>
          </p:cNvSpPr>
          <p:nvPr>
            <p:ph type="ftr" idx="11"/>
          </p:nvPr>
        </p:nvSpPr>
        <p:spPr>
          <a:xfrm>
            <a:off x="3124200" y="4718066"/>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dirty="0"/>
              <a:t>Department of Computer Science and Engineering</a:t>
            </a:r>
            <a:endParaRPr dirty="0"/>
          </a:p>
        </p:txBody>
      </p:sp>
      <p:sp>
        <p:nvSpPr>
          <p:cNvPr id="223" name="Google Shape;223;p2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224" name="Google Shape;224;p21"/>
          <p:cNvSpPr txBox="1"/>
          <p:nvPr/>
        </p:nvSpPr>
        <p:spPr>
          <a:xfrm>
            <a:off x="700549" y="857400"/>
            <a:ext cx="27446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Doctor shares Prescription:</a:t>
            </a:r>
            <a:endParaRPr sz="1400" b="1" i="0" u="none" strike="noStrike" cap="none">
              <a:solidFill>
                <a:srgbClr val="000000"/>
              </a:solidFill>
              <a:latin typeface="Bookman Old Style"/>
              <a:ea typeface="Bookman Old Style"/>
              <a:cs typeface="Bookman Old Style"/>
              <a:sym typeface="Bookman Old Style"/>
            </a:endParaRPr>
          </a:p>
        </p:txBody>
      </p:sp>
      <p:pic>
        <p:nvPicPr>
          <p:cNvPr id="225" name="Google Shape;225;p21"/>
          <p:cNvPicPr preferRelativeResize="0"/>
          <p:nvPr/>
        </p:nvPicPr>
        <p:blipFill rotWithShape="1">
          <a:blip r:embed="rId3">
            <a:alphaModFix/>
          </a:blip>
          <a:srcRect l="3969" t="28294" r="7476" b="3963"/>
          <a:stretch/>
        </p:blipFill>
        <p:spPr>
          <a:xfrm>
            <a:off x="700549" y="1215687"/>
            <a:ext cx="3451122" cy="1554713"/>
          </a:xfrm>
          <a:prstGeom prst="rect">
            <a:avLst/>
          </a:prstGeom>
          <a:noFill/>
          <a:ln>
            <a:noFill/>
          </a:ln>
        </p:spPr>
      </p:pic>
      <p:sp>
        <p:nvSpPr>
          <p:cNvPr id="226" name="Google Shape;226;p21"/>
          <p:cNvSpPr txBox="1"/>
          <p:nvPr/>
        </p:nvSpPr>
        <p:spPr>
          <a:xfrm>
            <a:off x="4981052" y="857400"/>
            <a:ext cx="30764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Patient views the Prescription:</a:t>
            </a:r>
            <a:endParaRPr sz="1400" b="1" i="0" u="none" strike="noStrike" cap="none">
              <a:solidFill>
                <a:srgbClr val="000000"/>
              </a:solidFill>
              <a:latin typeface="Bookman Old Style"/>
              <a:ea typeface="Bookman Old Style"/>
              <a:cs typeface="Bookman Old Style"/>
              <a:sym typeface="Bookman Old Style"/>
            </a:endParaRPr>
          </a:p>
        </p:txBody>
      </p:sp>
      <p:pic>
        <p:nvPicPr>
          <p:cNvPr id="227" name="Google Shape;227;p21"/>
          <p:cNvPicPr preferRelativeResize="0"/>
          <p:nvPr/>
        </p:nvPicPr>
        <p:blipFill rotWithShape="1">
          <a:blip r:embed="rId4">
            <a:alphaModFix/>
          </a:blip>
          <a:srcRect l="1855" t="11890" r="2096" b="5307"/>
          <a:stretch/>
        </p:blipFill>
        <p:spPr>
          <a:xfrm>
            <a:off x="4250215" y="1230828"/>
            <a:ext cx="4760387" cy="1482875"/>
          </a:xfrm>
          <a:prstGeom prst="rect">
            <a:avLst/>
          </a:prstGeom>
          <a:noFill/>
          <a:ln>
            <a:noFill/>
          </a:ln>
        </p:spPr>
      </p:pic>
      <p:sp>
        <p:nvSpPr>
          <p:cNvPr id="228" name="Google Shape;228;p21"/>
          <p:cNvSpPr txBox="1"/>
          <p:nvPr/>
        </p:nvSpPr>
        <p:spPr>
          <a:xfrm>
            <a:off x="3569109" y="2861763"/>
            <a:ext cx="20794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Storing in Database:</a:t>
            </a:r>
            <a:endParaRPr sz="1400" b="1" i="0" u="none" strike="noStrike" cap="none">
              <a:solidFill>
                <a:srgbClr val="000000"/>
              </a:solidFill>
              <a:latin typeface="Bookman Old Style"/>
              <a:ea typeface="Bookman Old Style"/>
              <a:cs typeface="Bookman Old Style"/>
              <a:sym typeface="Bookman Old Style"/>
            </a:endParaRPr>
          </a:p>
        </p:txBody>
      </p:sp>
      <p:pic>
        <p:nvPicPr>
          <p:cNvPr id="229" name="Google Shape;229;p21"/>
          <p:cNvPicPr preferRelativeResize="0"/>
          <p:nvPr/>
        </p:nvPicPr>
        <p:blipFill rotWithShape="1">
          <a:blip r:embed="rId5">
            <a:alphaModFix/>
          </a:blip>
          <a:srcRect r="1121" b="16135"/>
          <a:stretch/>
        </p:blipFill>
        <p:spPr>
          <a:xfrm>
            <a:off x="1728019" y="3169540"/>
            <a:ext cx="6329516" cy="1387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 name="Title 1">
            <a:extLst>
              <a:ext uri="{FF2B5EF4-FFF2-40B4-BE49-F238E27FC236}">
                <a16:creationId xmlns:a16="http://schemas.microsoft.com/office/drawing/2014/main" id="{600DA9BC-621C-056F-C7CE-062709F12774}"/>
              </a:ext>
            </a:extLst>
          </p:cNvPr>
          <p:cNvSpPr>
            <a:spLocks noGrp="1"/>
          </p:cNvSpPr>
          <p:nvPr>
            <p:ph type="title"/>
          </p:nvPr>
        </p:nvSpPr>
        <p:spPr>
          <a:xfrm>
            <a:off x="457200" y="205978"/>
            <a:ext cx="8229600" cy="413454"/>
          </a:xfrm>
        </p:spPr>
        <p:txBody>
          <a:bodyPr/>
          <a:lstStyle/>
          <a:p>
            <a:r>
              <a:rPr lang="en-US" sz="2800" dirty="0">
                <a:latin typeface="Bookman Old Style" panose="02050604050505020204" pitchFamily="18" charset="0"/>
              </a:rPr>
              <a:t>Finding</a:t>
            </a:r>
            <a:endParaRPr lang="en-IN" sz="2800" dirty="0">
              <a:latin typeface="Bookman Old Style" panose="02050604050505020204" pitchFamily="18" charset="0"/>
            </a:endParaRPr>
          </a:p>
        </p:txBody>
      </p:sp>
      <p:sp>
        <p:nvSpPr>
          <p:cNvPr id="245" name="Google Shape;245;p23"/>
          <p:cNvSpPr txBox="1">
            <a:spLocks noGrp="1"/>
          </p:cNvSpPr>
          <p:nvPr>
            <p:ph type="body" idx="1"/>
          </p:nvPr>
        </p:nvSpPr>
        <p:spPr>
          <a:xfrm>
            <a:off x="457200" y="-162232"/>
            <a:ext cx="8229600" cy="4756884"/>
          </a:xfrm>
          <a:prstGeom prst="rect">
            <a:avLst/>
          </a:prstGeom>
          <a:noFill/>
          <a:ln>
            <a:noFill/>
          </a:ln>
        </p:spPr>
        <p:txBody>
          <a:bodyPr spcFirstLastPara="1" wrap="square" lIns="94100" tIns="47025" rIns="94100" bIns="47025" anchor="t" anchorCtr="0">
            <a:noAutofit/>
          </a:bodyPr>
          <a:lstStyle/>
          <a:p>
            <a:pPr marL="0" lvl="0" indent="0" algn="just" rtl="0">
              <a:lnSpc>
                <a:spcPct val="100000"/>
              </a:lnSpc>
              <a:spcBef>
                <a:spcPts val="3020"/>
              </a:spcBef>
              <a:spcAft>
                <a:spcPts val="0"/>
              </a:spcAft>
              <a:buNone/>
            </a:pPr>
            <a:endParaRPr sz="1300" dirty="0">
              <a:latin typeface="Bookman Old Style"/>
              <a:ea typeface="Bookman Old Style"/>
              <a:cs typeface="Bookman Old Style"/>
              <a:sym typeface="Bookman Old Style"/>
            </a:endParaRPr>
          </a:p>
          <a:p>
            <a:pPr marL="0" lvl="0" indent="0" algn="just" rtl="0">
              <a:lnSpc>
                <a:spcPct val="100000"/>
              </a:lnSpc>
              <a:spcBef>
                <a:spcPts val="3020"/>
              </a:spcBef>
              <a:spcAft>
                <a:spcPts val="0"/>
              </a:spcAft>
              <a:buNone/>
            </a:pPr>
            <a:r>
              <a:rPr lang="en-US" sz="1300" dirty="0">
                <a:latin typeface="Bookman Old Style"/>
                <a:ea typeface="Bookman Old Style"/>
                <a:cs typeface="Bookman Old Style"/>
                <a:sym typeface="Bookman Old Style"/>
              </a:rPr>
              <a:t>Effective encryption protocols are vital for safeguarding sensitive data from unauthorized access and breaches. Encryption transforms data into unreadable ciphertext, ensuring confidentiality and compliance with regulations. It fosters trust and enables secure communication, fortifying defenses against cyber threats.</a:t>
            </a:r>
            <a:endParaRPr sz="1300" dirty="0">
              <a:latin typeface="Bookman Old Style"/>
              <a:ea typeface="Bookman Old Style"/>
              <a:cs typeface="Bookman Old Style"/>
              <a:sym typeface="Bookman Old Style"/>
            </a:endParaRPr>
          </a:p>
        </p:txBody>
      </p:sp>
      <p:sp>
        <p:nvSpPr>
          <p:cNvPr id="247" name="Google Shape;247;p23"/>
          <p:cNvSpPr txBox="1">
            <a:spLocks noGrp="1"/>
          </p:cNvSpPr>
          <p:nvPr>
            <p:ph type="ftr" idx="11"/>
          </p:nvPr>
        </p:nvSpPr>
        <p:spPr>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248" name="Google Shape;248;p23"/>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49" name="Google Shape;249;p23"/>
          <p:cNvPicPr preferRelativeResize="0"/>
          <p:nvPr/>
        </p:nvPicPr>
        <p:blipFill rotWithShape="1">
          <a:blip r:embed="rId3">
            <a:alphaModFix/>
          </a:blip>
          <a:srcRect l="1272" t="11670" r="1984" b="8380"/>
          <a:stretch/>
        </p:blipFill>
        <p:spPr>
          <a:xfrm>
            <a:off x="1956865" y="1739595"/>
            <a:ext cx="5619292" cy="1088050"/>
          </a:xfrm>
          <a:prstGeom prst="rect">
            <a:avLst/>
          </a:prstGeom>
          <a:noFill/>
          <a:ln>
            <a:noFill/>
          </a:ln>
        </p:spPr>
      </p:pic>
      <p:pic>
        <p:nvPicPr>
          <p:cNvPr id="250" name="Google Shape;250;p23"/>
          <p:cNvPicPr preferRelativeResize="0"/>
          <p:nvPr/>
        </p:nvPicPr>
        <p:blipFill rotWithShape="1">
          <a:blip r:embed="rId4">
            <a:alphaModFix/>
          </a:blip>
          <a:srcRect/>
          <a:stretch/>
        </p:blipFill>
        <p:spPr>
          <a:xfrm>
            <a:off x="3416999" y="2921325"/>
            <a:ext cx="2699025" cy="1677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4"/>
          <p:cNvSpPr txBox="1">
            <a:spLocks noGrp="1"/>
          </p:cNvSpPr>
          <p:nvPr>
            <p:ph type="body" idx="1"/>
          </p:nvPr>
        </p:nvSpPr>
        <p:spPr>
          <a:xfrm>
            <a:off x="457200" y="-228600"/>
            <a:ext cx="8229600" cy="4823252"/>
          </a:xfrm>
          <a:prstGeom prst="rect">
            <a:avLst/>
          </a:prstGeom>
          <a:noFill/>
          <a:ln>
            <a:noFill/>
          </a:ln>
        </p:spPr>
        <p:txBody>
          <a:bodyPr spcFirstLastPara="1" wrap="square" lIns="94100" tIns="47025" rIns="94100" bIns="47025" anchor="t" anchorCtr="0">
            <a:noAutofit/>
          </a:bodyPr>
          <a:lstStyle/>
          <a:p>
            <a:pPr marL="457200" lvl="0" indent="0" algn="just" rtl="0">
              <a:lnSpc>
                <a:spcPct val="100000"/>
              </a:lnSpc>
              <a:spcBef>
                <a:spcPts val="3020"/>
              </a:spcBef>
              <a:spcAft>
                <a:spcPts val="0"/>
              </a:spcAft>
              <a:buNone/>
            </a:pPr>
            <a:endParaRPr sz="1400" dirty="0">
              <a:latin typeface="Bookman Old Style"/>
              <a:ea typeface="Bookman Old Style"/>
              <a:cs typeface="Bookman Old Style"/>
              <a:sym typeface="Bookman Old Style"/>
            </a:endParaRPr>
          </a:p>
          <a:p>
            <a:pPr marL="0" lvl="0" indent="0" algn="just" rtl="0">
              <a:lnSpc>
                <a:spcPct val="100000"/>
              </a:lnSpc>
              <a:spcBef>
                <a:spcPts val="3020"/>
              </a:spcBef>
              <a:spcAft>
                <a:spcPts val="0"/>
              </a:spcAft>
              <a:buNone/>
            </a:pPr>
            <a:r>
              <a:rPr lang="en-US" sz="1400" dirty="0">
                <a:latin typeface="Bookman Old Style"/>
                <a:ea typeface="Bookman Old Style"/>
                <a:cs typeface="Bookman Old Style"/>
                <a:sym typeface="Bookman Old Style"/>
              </a:rPr>
              <a:t>Decryption is essential for accessing encrypted data securely, ensuring data integrity and confidentiality are maintained while enabling authorized users to retrieve and utilize sensitive information. </a:t>
            </a:r>
            <a:endParaRPr sz="1400" dirty="0">
              <a:latin typeface="Bookman Old Style"/>
              <a:ea typeface="Bookman Old Style"/>
              <a:cs typeface="Bookman Old Style"/>
              <a:sym typeface="Bookman Old Style"/>
            </a:endParaRPr>
          </a:p>
        </p:txBody>
      </p:sp>
      <p:sp>
        <p:nvSpPr>
          <p:cNvPr id="256" name="Google Shape;256;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257" name="Google Shape;257;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58" name="Google Shape;258;p24"/>
          <p:cNvPicPr preferRelativeResize="0"/>
          <p:nvPr/>
        </p:nvPicPr>
        <p:blipFill rotWithShape="1">
          <a:blip r:embed="rId3">
            <a:alphaModFix/>
          </a:blip>
          <a:srcRect l="2940" t="6282" r="1773" b="7634"/>
          <a:stretch/>
        </p:blipFill>
        <p:spPr>
          <a:xfrm>
            <a:off x="1762428" y="1501554"/>
            <a:ext cx="6017343" cy="1172497"/>
          </a:xfrm>
          <a:prstGeom prst="rect">
            <a:avLst/>
          </a:prstGeom>
          <a:noFill/>
          <a:ln>
            <a:noFill/>
          </a:ln>
        </p:spPr>
      </p:pic>
      <p:pic>
        <p:nvPicPr>
          <p:cNvPr id="259" name="Google Shape;259;p24"/>
          <p:cNvPicPr preferRelativeResize="0"/>
          <p:nvPr/>
        </p:nvPicPr>
        <p:blipFill rotWithShape="1">
          <a:blip r:embed="rId4">
            <a:alphaModFix/>
          </a:blip>
          <a:srcRect l="2410" t="3337" r="5190"/>
          <a:stretch/>
        </p:blipFill>
        <p:spPr>
          <a:xfrm>
            <a:off x="3209273" y="2810646"/>
            <a:ext cx="3123651" cy="1834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457200" y="205978"/>
            <a:ext cx="8229600" cy="472448"/>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dirty="0">
                <a:latin typeface="Bookman Old Style"/>
                <a:ea typeface="Bookman Old Style"/>
                <a:cs typeface="Bookman Old Style"/>
                <a:sym typeface="Bookman Old Style"/>
              </a:rPr>
              <a:t>Introduction</a:t>
            </a:r>
            <a:endParaRPr dirty="0"/>
          </a:p>
        </p:txBody>
      </p:sp>
      <p:sp>
        <p:nvSpPr>
          <p:cNvPr id="60" name="Google Shape;60;p8"/>
          <p:cNvSpPr txBox="1">
            <a:spLocks noGrp="1"/>
          </p:cNvSpPr>
          <p:nvPr>
            <p:ph type="body" idx="1"/>
          </p:nvPr>
        </p:nvSpPr>
        <p:spPr>
          <a:xfrm>
            <a:off x="457200" y="578645"/>
            <a:ext cx="8229600" cy="4048838"/>
          </a:xfrm>
          <a:prstGeom prst="rect">
            <a:avLst/>
          </a:prstGeom>
          <a:noFill/>
          <a:ln>
            <a:noFill/>
          </a:ln>
        </p:spPr>
        <p:txBody>
          <a:bodyPr spcFirstLastPara="1" wrap="square" lIns="94100" tIns="47025" rIns="94100" bIns="470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1400" dirty="0">
                <a:latin typeface="Times New Roman"/>
                <a:ea typeface="Times New Roman"/>
                <a:cs typeface="Times New Roman"/>
                <a:sym typeface="Times New Roman"/>
              </a:rPr>
              <a:t>Medical data stands out as a highly confidential and crucial subset, encompassing a patient's health records, medical history, diagnosis, and prescriptions. The sensitivity of this data necessitates stringent privacy measures, restricting access solely to the patient and their designated healthcare provider.  The rising importance of preserving the confidentiality of medical data has led to the development of many strategies. These strategies include secure storage, encryption, access control policies, and regulated data sharing, ensuring that only authorized individuals can access and interact with the information. </a:t>
            </a:r>
            <a:endParaRPr sz="14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4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400" dirty="0">
                <a:latin typeface="Times New Roman"/>
                <a:ea typeface="Times New Roman"/>
                <a:cs typeface="Times New Roman"/>
                <a:sym typeface="Times New Roman"/>
              </a:rPr>
              <a:t>This approach concentrates on the three security parameters, confidentiality, authentication and integrity. These parameters are the basic units to establish any security framework. Considering them, the framework has been designed. It also encompasses a secure infrastructure of the storage of patient information to ensure everything is only visible to the authorized. It employs encryption protocols to safeguard the information when it is transmitted. Access control policies are implemented to regulate user access.</a:t>
            </a:r>
            <a:endParaRPr sz="14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4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400" dirty="0">
                <a:latin typeface="Times New Roman"/>
                <a:ea typeface="Times New Roman"/>
                <a:cs typeface="Times New Roman"/>
                <a:sym typeface="Times New Roman"/>
              </a:rPr>
              <a:t>Confidentiality will be emphasized when the data is being shared by using encryption algorithms, which make sure the data is only known to the sender and the correct receiver. Encryption and decryption will allow the privacy of data during transit. All these functionalities together build an interface for secure communication and seamless interactions.</a:t>
            </a:r>
            <a:endParaRPr sz="1400" dirty="0">
              <a:latin typeface="Times New Roman"/>
              <a:ea typeface="Times New Roman"/>
              <a:cs typeface="Times New Roman"/>
              <a:sym typeface="Times New Roman"/>
            </a:endParaRPr>
          </a:p>
          <a:p>
            <a:pPr marL="0" lvl="0" indent="0" algn="just" rtl="0">
              <a:lnSpc>
                <a:spcPct val="100000"/>
              </a:lnSpc>
              <a:spcBef>
                <a:spcPts val="3020"/>
              </a:spcBef>
              <a:spcAft>
                <a:spcPts val="0"/>
              </a:spcAft>
              <a:buSzPts val="15100"/>
              <a:buNone/>
            </a:pPr>
            <a:endParaRPr sz="1400" dirty="0">
              <a:solidFill>
                <a:srgbClr val="0D0D0D"/>
              </a:solidFill>
              <a:latin typeface="Bookman Old Style"/>
              <a:ea typeface="Bookman Old Style"/>
              <a:cs typeface="Bookman Old Style"/>
              <a:sym typeface="Bookman Old Style"/>
            </a:endParaRPr>
          </a:p>
        </p:txBody>
      </p:sp>
      <p:sp>
        <p:nvSpPr>
          <p:cNvPr id="61" name="Google Shape;61;p8"/>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p>
            <a:pPr marL="0" lvl="0" indent="0" algn="l" rtl="0">
              <a:lnSpc>
                <a:spcPct val="100000"/>
              </a:lnSpc>
              <a:spcBef>
                <a:spcPts val="0"/>
              </a:spcBef>
              <a:spcAft>
                <a:spcPts val="0"/>
              </a:spcAft>
              <a:buSzPts val="1400"/>
              <a:buNone/>
            </a:pPr>
            <a:endParaRPr/>
          </a:p>
        </p:txBody>
      </p:sp>
      <p:sp>
        <p:nvSpPr>
          <p:cNvPr id="62" name="Google Shape;62;p8"/>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dirty="0"/>
              <a:t>Department of Computer Science and Engineering</a:t>
            </a:r>
            <a:endParaRPr dirty="0"/>
          </a:p>
        </p:txBody>
      </p:sp>
      <p:sp>
        <p:nvSpPr>
          <p:cNvPr id="63" name="Google Shape;63;p8"/>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a:ea typeface="Bookman Old Style"/>
                <a:cs typeface="Bookman Old Style"/>
                <a:sym typeface="Bookman Old Style"/>
              </a:rPr>
              <a:t>2</a:t>
            </a:fld>
            <a:endParaRPr>
              <a:latin typeface="Bookman Old Style"/>
              <a:ea typeface="Bookman Old Style"/>
              <a:cs typeface="Bookman Old Style"/>
              <a:sym typeface="Bookman Old Style"/>
            </a:endParaRPr>
          </a:p>
        </p:txBody>
      </p:sp>
      <p:sp>
        <p:nvSpPr>
          <p:cNvPr id="64" name="Google Shape;64;p8"/>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a:ea typeface="Bookman Old Style"/>
              <a:cs typeface="Bookman Old Style"/>
              <a:sym typeface="Bookman Old Styl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FBF7CE8-AB86-BFDB-6C41-60D477EBEA80}"/>
              </a:ext>
            </a:extLst>
          </p:cNvPr>
          <p:cNvSpPr>
            <a:spLocks noGrp="1"/>
          </p:cNvSpPr>
          <p:nvPr>
            <p:ph type="body" idx="1"/>
          </p:nvPr>
        </p:nvSpPr>
        <p:spPr>
          <a:xfrm>
            <a:off x="457200" y="376084"/>
            <a:ext cx="8229600" cy="4218568"/>
          </a:xfrm>
        </p:spPr>
        <p:txBody>
          <a:bodyPr/>
          <a:lstStyle/>
          <a:p>
            <a:pPr marL="0" indent="0">
              <a:buNone/>
            </a:pPr>
            <a:r>
              <a:rPr lang="en-US" sz="1400" dirty="0">
                <a:latin typeface="Bookman Old Style" panose="02050604050505020204" pitchFamily="18" charset="0"/>
              </a:rPr>
              <a:t>The effectiveness of data encryption measures in preserving confidentiality, integrity, availability, authentication, ensuring that sensitive information remains inaccessible to unauthorized entities.</a:t>
            </a:r>
            <a:endParaRPr lang="en-IN" sz="1400" dirty="0">
              <a:latin typeface="Bookman Old Style" panose="02050604050505020204" pitchFamily="18" charset="0"/>
            </a:endParaRPr>
          </a:p>
          <a:p>
            <a:pPr marL="0" indent="0">
              <a:buNone/>
            </a:pPr>
            <a:endParaRPr lang="en-IN" sz="1400" dirty="0">
              <a:latin typeface="Bookman Old Style" panose="02050604050505020204" pitchFamily="18" charset="0"/>
            </a:endParaRPr>
          </a:p>
        </p:txBody>
      </p:sp>
      <p:sp>
        <p:nvSpPr>
          <p:cNvPr id="5" name="Slide Number Placeholder 4">
            <a:extLst>
              <a:ext uri="{FF2B5EF4-FFF2-40B4-BE49-F238E27FC236}">
                <a16:creationId xmlns:a16="http://schemas.microsoft.com/office/drawing/2014/main" id="{C2AB84E0-3538-1D9E-D046-DD3BECCCC0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8" name="Picture 7">
            <a:extLst>
              <a:ext uri="{FF2B5EF4-FFF2-40B4-BE49-F238E27FC236}">
                <a16:creationId xmlns:a16="http://schemas.microsoft.com/office/drawing/2014/main" id="{90CE4EAD-D54D-A807-ED91-6FD477B64C64}"/>
              </a:ext>
            </a:extLst>
          </p:cNvPr>
          <p:cNvPicPr>
            <a:picLocks noChangeAspect="1"/>
          </p:cNvPicPr>
          <p:nvPr/>
        </p:nvPicPr>
        <p:blipFill rotWithShape="1">
          <a:blip r:embed="rId2"/>
          <a:srcRect l="1991" t="7140" r="3540" b="9657"/>
          <a:stretch/>
        </p:blipFill>
        <p:spPr>
          <a:xfrm>
            <a:off x="1519238" y="1465548"/>
            <a:ext cx="6100762" cy="1014412"/>
          </a:xfrm>
          <a:prstGeom prst="rect">
            <a:avLst/>
          </a:prstGeom>
        </p:spPr>
      </p:pic>
      <p:pic>
        <p:nvPicPr>
          <p:cNvPr id="9" name="Picture 8">
            <a:extLst>
              <a:ext uri="{FF2B5EF4-FFF2-40B4-BE49-F238E27FC236}">
                <a16:creationId xmlns:a16="http://schemas.microsoft.com/office/drawing/2014/main" id="{EDB57191-EBBF-982B-E6E6-BCF07063FF2F}"/>
              </a:ext>
            </a:extLst>
          </p:cNvPr>
          <p:cNvPicPr>
            <a:picLocks noChangeAspect="1"/>
          </p:cNvPicPr>
          <p:nvPr/>
        </p:nvPicPr>
        <p:blipFill>
          <a:blip r:embed="rId3"/>
          <a:stretch>
            <a:fillRect/>
          </a:stretch>
        </p:blipFill>
        <p:spPr>
          <a:xfrm>
            <a:off x="2686200" y="2593731"/>
            <a:ext cx="3550374" cy="2114692"/>
          </a:xfrm>
          <a:prstGeom prst="rect">
            <a:avLst/>
          </a:prstGeom>
        </p:spPr>
      </p:pic>
    </p:spTree>
    <p:extLst>
      <p:ext uri="{BB962C8B-B14F-4D97-AF65-F5344CB8AC3E}">
        <p14:creationId xmlns:p14="http://schemas.microsoft.com/office/powerpoint/2010/main" val="4282302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60412" y="241234"/>
            <a:ext cx="8229600" cy="551100"/>
          </a:xfrm>
          <a:prstGeom prst="rect">
            <a:avLst/>
          </a:prstGeom>
          <a:noFill/>
          <a:ln>
            <a:noFill/>
          </a:ln>
        </p:spPr>
        <p:txBody>
          <a:bodyPr spcFirstLastPara="1" wrap="square" lIns="94100" tIns="47025" rIns="94100" bIns="47025" anchor="ctr" anchorCtr="0">
            <a:noAutofit/>
          </a:bodyPr>
          <a:lstStyle/>
          <a:p>
            <a:pPr marL="0" lvl="0" indent="0" algn="just" rtl="0">
              <a:lnSpc>
                <a:spcPct val="100000"/>
              </a:lnSpc>
              <a:spcBef>
                <a:spcPts val="0"/>
              </a:spcBef>
              <a:spcAft>
                <a:spcPts val="0"/>
              </a:spcAft>
              <a:buSzPts val="20700"/>
              <a:buNone/>
            </a:pPr>
            <a:endParaRPr sz="3600" dirty="0">
              <a:latin typeface="Bookman Old Style"/>
              <a:ea typeface="Bookman Old Style"/>
              <a:cs typeface="Bookman Old Style"/>
              <a:sym typeface="Bookman Old Style"/>
            </a:endParaRPr>
          </a:p>
          <a:p>
            <a:pPr marL="0" lvl="0" indent="0" rtl="0">
              <a:lnSpc>
                <a:spcPct val="100000"/>
              </a:lnSpc>
              <a:spcBef>
                <a:spcPts val="0"/>
              </a:spcBef>
              <a:spcAft>
                <a:spcPts val="0"/>
              </a:spcAft>
              <a:buSzPts val="20700"/>
              <a:buNone/>
            </a:pPr>
            <a:r>
              <a:rPr lang="en-US" sz="3600" dirty="0">
                <a:latin typeface="Bookman Old Style"/>
                <a:ea typeface="Bookman Old Style"/>
                <a:cs typeface="Bookman Old Style"/>
                <a:sym typeface="Bookman Old Style"/>
              </a:rPr>
              <a:t>Justification </a:t>
            </a:r>
            <a:br>
              <a:rPr lang="en-US" sz="3600" dirty="0">
                <a:latin typeface="Bookman Old Style"/>
                <a:ea typeface="Bookman Old Style"/>
                <a:cs typeface="Bookman Old Style"/>
                <a:sym typeface="Bookman Old Style"/>
              </a:rPr>
            </a:br>
            <a:endParaRPr sz="3600" dirty="0">
              <a:latin typeface="Bookman Old Style"/>
              <a:ea typeface="Bookman Old Style"/>
              <a:cs typeface="Bookman Old Style"/>
              <a:sym typeface="Bookman Old Style"/>
            </a:endParaRPr>
          </a:p>
        </p:txBody>
      </p:sp>
      <p:sp>
        <p:nvSpPr>
          <p:cNvPr id="265" name="Google Shape;265;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266" name="Google Shape;266;p25"/>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67" name="Google Shape;267;p25"/>
          <p:cNvSpPr txBox="1">
            <a:spLocks noGrp="1"/>
          </p:cNvSpPr>
          <p:nvPr>
            <p:ph type="body" idx="1"/>
          </p:nvPr>
        </p:nvSpPr>
        <p:spPr>
          <a:xfrm>
            <a:off x="616300" y="893350"/>
            <a:ext cx="8229600" cy="3772898"/>
          </a:xfrm>
          <a:prstGeom prst="rect">
            <a:avLst/>
          </a:prstGeom>
          <a:noFill/>
          <a:ln>
            <a:noFill/>
          </a:ln>
        </p:spPr>
        <p:txBody>
          <a:bodyPr spcFirstLastPara="1" wrap="square" lIns="94100" tIns="47025" rIns="94100" bIns="47025" anchor="t" anchorCtr="0">
            <a:spAutoFit/>
          </a:bodyPr>
          <a:lstStyle/>
          <a:p>
            <a:pPr marL="0" lvl="0" indent="0" algn="l" rtl="0">
              <a:lnSpc>
                <a:spcPct val="100000"/>
              </a:lnSpc>
              <a:spcBef>
                <a:spcPts val="3020"/>
              </a:spcBef>
              <a:spcAft>
                <a:spcPts val="0"/>
              </a:spcAft>
              <a:buSzPts val="15100"/>
              <a:buNone/>
            </a:pPr>
            <a:r>
              <a:rPr lang="en-US" sz="1400" dirty="0">
                <a:latin typeface="Bookman Old Style"/>
                <a:ea typeface="Bookman Old Style"/>
                <a:cs typeface="Bookman Old Style"/>
                <a:sym typeface="Bookman Old Style"/>
              </a:rPr>
              <a:t>1.The parameters improved by proposed method are:</a:t>
            </a:r>
            <a:endParaRPr dirty="0"/>
          </a:p>
          <a:p>
            <a:pPr marL="457200" lvl="0" indent="0" algn="just" rtl="0">
              <a:lnSpc>
                <a:spcPct val="100000"/>
              </a:lnSpc>
              <a:spcBef>
                <a:spcPts val="0"/>
              </a:spcBef>
              <a:spcAft>
                <a:spcPts val="0"/>
              </a:spcAft>
              <a:buNone/>
            </a:pPr>
            <a:endParaRPr sz="1400" dirty="0">
              <a:latin typeface="Bookman Old Style"/>
              <a:ea typeface="Bookman Old Style"/>
              <a:cs typeface="Bookman Old Style"/>
              <a:sym typeface="Bookman Old Style"/>
            </a:endParaRPr>
          </a:p>
          <a:p>
            <a:pPr marL="285750" lvl="0" indent="-285750" algn="just" rtl="0">
              <a:lnSpc>
                <a:spcPct val="100000"/>
              </a:lnSpc>
              <a:spcBef>
                <a:spcPts val="0"/>
              </a:spcBef>
              <a:spcAft>
                <a:spcPts val="0"/>
              </a:spcAft>
              <a:buSzPts val="1400"/>
              <a:buChar char="•"/>
            </a:pPr>
            <a:r>
              <a:rPr lang="en-US" sz="1400" dirty="0">
                <a:latin typeface="Bookman Old Style"/>
                <a:ea typeface="Bookman Old Style"/>
                <a:cs typeface="Bookman Old Style"/>
                <a:sym typeface="Bookman Old Style"/>
              </a:rPr>
              <a:t>Data Security</a:t>
            </a:r>
            <a:endParaRPr dirty="0"/>
          </a:p>
          <a:p>
            <a:pPr marL="285750" lvl="0" indent="-285750" algn="just" rtl="0">
              <a:lnSpc>
                <a:spcPct val="100000"/>
              </a:lnSpc>
              <a:spcBef>
                <a:spcPts val="0"/>
              </a:spcBef>
              <a:spcAft>
                <a:spcPts val="0"/>
              </a:spcAft>
              <a:buSzPts val="1400"/>
              <a:buChar char="•"/>
            </a:pPr>
            <a:r>
              <a:rPr lang="en-US" sz="1400" dirty="0">
                <a:latin typeface="Bookman Old Style"/>
                <a:ea typeface="Bookman Old Style"/>
                <a:cs typeface="Bookman Old Style"/>
                <a:sym typeface="Bookman Old Style"/>
              </a:rPr>
              <a:t>Access Control</a:t>
            </a:r>
            <a:endParaRPr dirty="0"/>
          </a:p>
          <a:p>
            <a:pPr marL="285750" lvl="0" indent="-285750" algn="just" rtl="0">
              <a:lnSpc>
                <a:spcPct val="100000"/>
              </a:lnSpc>
              <a:spcBef>
                <a:spcPts val="0"/>
              </a:spcBef>
              <a:spcAft>
                <a:spcPts val="0"/>
              </a:spcAft>
              <a:buSzPts val="1400"/>
              <a:buChar char="•"/>
            </a:pPr>
            <a:r>
              <a:rPr lang="en-US" sz="1400" dirty="0">
                <a:latin typeface="Bookman Old Style"/>
                <a:ea typeface="Bookman Old Style"/>
                <a:cs typeface="Bookman Old Style"/>
                <a:sym typeface="Bookman Old Style"/>
              </a:rPr>
              <a:t>Key Management</a:t>
            </a:r>
            <a:endParaRPr dirty="0"/>
          </a:p>
          <a:p>
            <a:pPr marL="0" lvl="0" indent="0" algn="just" rtl="0">
              <a:lnSpc>
                <a:spcPct val="100000"/>
              </a:lnSpc>
              <a:spcBef>
                <a:spcPts val="0"/>
              </a:spcBef>
              <a:spcAft>
                <a:spcPts val="0"/>
              </a:spcAft>
              <a:buSzPts val="1400"/>
              <a:buNone/>
            </a:pPr>
            <a:endParaRPr sz="1400" dirty="0">
              <a:latin typeface="Bookman Old Style"/>
              <a:ea typeface="Bookman Old Style"/>
              <a:cs typeface="Bookman Old Style"/>
              <a:sym typeface="Bookman Old Style"/>
            </a:endParaRPr>
          </a:p>
          <a:p>
            <a:pPr marL="0" lvl="0" indent="0" algn="just" rtl="0">
              <a:lnSpc>
                <a:spcPct val="100000"/>
              </a:lnSpc>
              <a:spcBef>
                <a:spcPts val="0"/>
              </a:spcBef>
              <a:spcAft>
                <a:spcPts val="0"/>
              </a:spcAft>
              <a:buSzPts val="1400"/>
              <a:buNone/>
            </a:pPr>
            <a:r>
              <a:rPr lang="en-US" sz="1400" dirty="0">
                <a:latin typeface="Bookman Old Style"/>
                <a:ea typeface="Bookman Old Style"/>
                <a:cs typeface="Bookman Old Style"/>
                <a:sym typeface="Bookman Old Style"/>
              </a:rPr>
              <a:t>2.We have used a three attributes to improve the framework working process:</a:t>
            </a:r>
            <a:endParaRPr sz="1400" dirty="0">
              <a:latin typeface="Bookman Old Style"/>
              <a:ea typeface="Bookman Old Style"/>
              <a:cs typeface="Bookman Old Style"/>
              <a:sym typeface="Bookman Old Style"/>
            </a:endParaRPr>
          </a:p>
          <a:p>
            <a:pPr marL="425450" indent="-285750" algn="just">
              <a:spcBef>
                <a:spcPts val="0"/>
              </a:spcBef>
              <a:buSzPts val="1400"/>
            </a:pPr>
            <a:r>
              <a:rPr lang="en-US" sz="1400" dirty="0">
                <a:latin typeface="Bookman Old Style"/>
                <a:ea typeface="Bookman Old Style"/>
                <a:cs typeface="Bookman Old Style"/>
                <a:sym typeface="Bookman Old Style"/>
              </a:rPr>
              <a:t>Encryption: </a:t>
            </a:r>
            <a:r>
              <a:rPr lang="en-US" sz="1800" dirty="0"/>
              <a:t>E</a:t>
            </a:r>
            <a:r>
              <a:rPr lang="en-US" sz="1200" dirty="0"/>
              <a:t>AES=f(</a:t>
            </a:r>
            <a:r>
              <a:rPr lang="en-US" sz="1200" dirty="0" err="1"/>
              <a:t>s,k</a:t>
            </a:r>
            <a:r>
              <a:rPr lang="en-US" sz="1200" dirty="0"/>
              <a:t>)</a:t>
            </a:r>
          </a:p>
          <a:p>
            <a:pPr marL="139700" lvl="0" indent="0" algn="just" rtl="0">
              <a:lnSpc>
                <a:spcPct val="100000"/>
              </a:lnSpc>
              <a:spcBef>
                <a:spcPts val="0"/>
              </a:spcBef>
              <a:spcAft>
                <a:spcPts val="0"/>
              </a:spcAft>
              <a:buSzPts val="1400"/>
              <a:buNone/>
            </a:pPr>
            <a:r>
              <a:rPr lang="en-US" sz="1200" dirty="0"/>
              <a:t>               Where, </a:t>
            </a:r>
            <a:r>
              <a:rPr lang="en-US" sz="1800" dirty="0"/>
              <a:t>E</a:t>
            </a:r>
            <a:r>
              <a:rPr lang="en-US" sz="1200" dirty="0"/>
              <a:t>AES: Efficiency of AES encryption.</a:t>
            </a:r>
          </a:p>
          <a:p>
            <a:pPr marL="139700" lvl="0" indent="0" algn="just" rtl="0">
              <a:lnSpc>
                <a:spcPct val="100000"/>
              </a:lnSpc>
              <a:spcBef>
                <a:spcPts val="0"/>
              </a:spcBef>
              <a:spcAft>
                <a:spcPts val="0"/>
              </a:spcAft>
              <a:buSzPts val="1400"/>
              <a:buNone/>
            </a:pPr>
            <a:r>
              <a:rPr lang="en-US" sz="1200" dirty="0"/>
              <a:t>                              s: Size of the input plaintext data. </a:t>
            </a:r>
          </a:p>
          <a:p>
            <a:pPr marL="139700" lvl="0" indent="0" algn="just" rtl="0">
              <a:lnSpc>
                <a:spcPct val="100000"/>
              </a:lnSpc>
              <a:spcBef>
                <a:spcPts val="0"/>
              </a:spcBef>
              <a:spcAft>
                <a:spcPts val="0"/>
              </a:spcAft>
              <a:buSzPts val="1400"/>
              <a:buNone/>
            </a:pPr>
            <a:r>
              <a:rPr lang="en-US" sz="1200" dirty="0"/>
              <a:t>                              k: Length of the AES encryption key.</a:t>
            </a:r>
            <a:endParaRPr sz="1200" dirty="0">
              <a:latin typeface="Bookman Old Style"/>
              <a:ea typeface="Bookman Old Style"/>
              <a:cs typeface="Bookman Old Style"/>
              <a:sym typeface="Bookman Old Style"/>
            </a:endParaRPr>
          </a:p>
          <a:p>
            <a:pPr marL="457200" lvl="0" indent="-317500" algn="just" rtl="0">
              <a:lnSpc>
                <a:spcPct val="100000"/>
              </a:lnSpc>
              <a:spcBef>
                <a:spcPts val="0"/>
              </a:spcBef>
              <a:spcAft>
                <a:spcPts val="0"/>
              </a:spcAft>
              <a:buSzPts val="1400"/>
              <a:buFont typeface="Bookman Old Style"/>
              <a:buChar char="•"/>
            </a:pPr>
            <a:r>
              <a:rPr lang="en-US" sz="1400" dirty="0">
                <a:latin typeface="Bookman Old Style"/>
                <a:ea typeface="Bookman Old Style"/>
                <a:cs typeface="Bookman Old Style"/>
                <a:sym typeface="Bookman Old Style"/>
              </a:rPr>
              <a:t>Decryption: </a:t>
            </a:r>
            <a:r>
              <a:rPr lang="en-US" sz="1800" dirty="0">
                <a:latin typeface="Bookman Old Style" panose="02050604050505020204" pitchFamily="18" charset="0"/>
              </a:rPr>
              <a:t>D</a:t>
            </a:r>
            <a:r>
              <a:rPr lang="en-US" sz="1200" dirty="0">
                <a:latin typeface="Bookman Old Style" panose="02050604050505020204" pitchFamily="18" charset="0"/>
              </a:rPr>
              <a:t>AES=f(</a:t>
            </a:r>
            <a:r>
              <a:rPr lang="en-US" sz="1200" dirty="0" err="1">
                <a:latin typeface="Bookman Old Style" panose="02050604050505020204" pitchFamily="18" charset="0"/>
              </a:rPr>
              <a:t>s,k</a:t>
            </a:r>
            <a:r>
              <a:rPr lang="en-US" sz="1200" dirty="0">
                <a:latin typeface="Bookman Old Style" panose="02050604050505020204" pitchFamily="18" charset="0"/>
              </a:rPr>
              <a:t>) </a:t>
            </a:r>
          </a:p>
          <a:p>
            <a:pPr marL="139700" lvl="0" indent="0" algn="just" rtl="0">
              <a:lnSpc>
                <a:spcPct val="100000"/>
              </a:lnSpc>
              <a:spcBef>
                <a:spcPts val="0"/>
              </a:spcBef>
              <a:spcAft>
                <a:spcPts val="0"/>
              </a:spcAft>
              <a:buSzPts val="1400"/>
              <a:buNone/>
            </a:pPr>
            <a:r>
              <a:rPr lang="en-US" sz="1200" dirty="0">
                <a:latin typeface="Bookman Old Style" panose="02050604050505020204" pitchFamily="18" charset="0"/>
              </a:rPr>
              <a:t>           Where, </a:t>
            </a:r>
            <a:r>
              <a:rPr lang="en-US" sz="1600" dirty="0">
                <a:latin typeface="Bookman Old Style" panose="02050604050505020204" pitchFamily="18" charset="0"/>
              </a:rPr>
              <a:t>D</a:t>
            </a:r>
            <a:r>
              <a:rPr lang="en-US" sz="1200" dirty="0">
                <a:latin typeface="Bookman Old Style" panose="02050604050505020204" pitchFamily="18" charset="0"/>
              </a:rPr>
              <a:t>AES: Efficiency of AES decryption.</a:t>
            </a:r>
          </a:p>
          <a:p>
            <a:pPr marL="139700" lvl="0" indent="0" algn="just" rtl="0">
              <a:lnSpc>
                <a:spcPct val="100000"/>
              </a:lnSpc>
              <a:spcBef>
                <a:spcPts val="0"/>
              </a:spcBef>
              <a:spcAft>
                <a:spcPts val="0"/>
              </a:spcAft>
              <a:buSzPts val="1400"/>
              <a:buNone/>
            </a:pPr>
            <a:r>
              <a:rPr lang="en-US" sz="1200" dirty="0">
                <a:latin typeface="Bookman Old Style" panose="02050604050505020204" pitchFamily="18" charset="0"/>
              </a:rPr>
              <a:t>                       s: Size of the encrypted ciphertext data.</a:t>
            </a:r>
          </a:p>
          <a:p>
            <a:pPr marL="139700" lvl="0" indent="0" algn="just" rtl="0">
              <a:lnSpc>
                <a:spcPct val="100000"/>
              </a:lnSpc>
              <a:spcBef>
                <a:spcPts val="0"/>
              </a:spcBef>
              <a:spcAft>
                <a:spcPts val="0"/>
              </a:spcAft>
              <a:buSzPts val="1400"/>
              <a:buNone/>
            </a:pPr>
            <a:r>
              <a:rPr lang="en-US" sz="1200" dirty="0">
                <a:latin typeface="Bookman Old Style" panose="02050604050505020204" pitchFamily="18" charset="0"/>
              </a:rPr>
              <a:t>                       k: Length of the AES decryption key. </a:t>
            </a:r>
            <a:endParaRPr sz="1200" dirty="0">
              <a:latin typeface="Bookman Old Style" panose="02050604050505020204" pitchFamily="18" charset="0"/>
              <a:ea typeface="Bookman Old Style"/>
              <a:cs typeface="Bookman Old Style"/>
              <a:sym typeface="Bookman Old Styl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6"/>
          <p:cNvSpPr txBox="1">
            <a:spLocks noGrp="1"/>
          </p:cNvSpPr>
          <p:nvPr>
            <p:ph type="body" idx="1"/>
          </p:nvPr>
        </p:nvSpPr>
        <p:spPr>
          <a:xfrm>
            <a:off x="457200" y="855406"/>
            <a:ext cx="8229600" cy="3739246"/>
          </a:xfrm>
          <a:prstGeom prst="rect">
            <a:avLst/>
          </a:prstGeom>
          <a:noFill/>
          <a:ln>
            <a:noFill/>
          </a:ln>
        </p:spPr>
        <p:txBody>
          <a:bodyPr spcFirstLastPara="1" wrap="square" lIns="94100" tIns="47025" rIns="94100" bIns="47025" anchor="t" anchorCtr="0">
            <a:noAutofit/>
          </a:bodyPr>
          <a:lstStyle/>
          <a:p>
            <a:pPr marL="285750" indent="-285750" algn="just">
              <a:spcBef>
                <a:spcPts val="0"/>
              </a:spcBef>
              <a:buSzPct val="100000"/>
            </a:pPr>
            <a:r>
              <a:rPr lang="en-US" sz="1400" dirty="0">
                <a:latin typeface="Bookman Old Style"/>
                <a:ea typeface="Bookman Old Style"/>
                <a:cs typeface="Bookman Old Style"/>
                <a:sym typeface="Bookman Old Style"/>
              </a:rPr>
              <a:t>Key Generation: </a:t>
            </a:r>
          </a:p>
          <a:p>
            <a:pPr marL="0" indent="0" algn="just">
              <a:lnSpc>
                <a:spcPct val="150000"/>
              </a:lnSpc>
              <a:spcBef>
                <a:spcPts val="0"/>
              </a:spcBef>
              <a:buSzPct val="100000"/>
              <a:buNone/>
            </a:pPr>
            <a:r>
              <a:rPr lang="en-US" sz="800" dirty="0"/>
              <a:t>                   </a:t>
            </a:r>
            <a:r>
              <a:rPr lang="en-US" sz="1200" dirty="0">
                <a:latin typeface="Bookman Old Style" panose="02050604050505020204" pitchFamily="18" charset="0"/>
              </a:rPr>
              <a:t>Where, </a:t>
            </a:r>
            <a:r>
              <a:rPr lang="en-US" sz="1800" dirty="0">
                <a:latin typeface="Bookman Old Style" panose="02050604050505020204" pitchFamily="18" charset="0"/>
              </a:rPr>
              <a:t>P</a:t>
            </a:r>
            <a:r>
              <a:rPr lang="en-US" sz="1200" dirty="0">
                <a:latin typeface="Bookman Old Style" panose="02050604050505020204" pitchFamily="18" charset="0"/>
              </a:rPr>
              <a:t>AES: Probability of AES key generation success.</a:t>
            </a:r>
          </a:p>
          <a:p>
            <a:pPr marL="0" indent="0" algn="just">
              <a:lnSpc>
                <a:spcPct val="150000"/>
              </a:lnSpc>
              <a:spcBef>
                <a:spcPts val="0"/>
              </a:spcBef>
              <a:buSzPct val="100000"/>
              <a:buNone/>
            </a:pPr>
            <a:r>
              <a:rPr lang="en-US" sz="1200" dirty="0">
                <a:latin typeface="Bookman Old Style" panose="02050604050505020204" pitchFamily="18" charset="0"/>
              </a:rPr>
              <a:t>                     L: Length of the AES secret key. </a:t>
            </a:r>
          </a:p>
          <a:p>
            <a:pPr marL="0" indent="0" algn="just">
              <a:lnSpc>
                <a:spcPct val="150000"/>
              </a:lnSpc>
              <a:spcBef>
                <a:spcPts val="0"/>
              </a:spcBef>
              <a:buSzPct val="100000"/>
              <a:buNone/>
            </a:pPr>
            <a:r>
              <a:rPr lang="en-US" sz="1200" dirty="0">
                <a:latin typeface="Bookman Old Style" panose="02050604050505020204" pitchFamily="18" charset="0"/>
              </a:rPr>
              <a:t>                     R: Range of possible values for the generated keys.</a:t>
            </a:r>
            <a:endParaRPr lang="en-US" sz="1400" dirty="0">
              <a:latin typeface="Bookman Old Style"/>
              <a:ea typeface="Bookman Old Style"/>
              <a:cs typeface="Bookman Old Style"/>
              <a:sym typeface="Bookman Old Style"/>
            </a:endParaRPr>
          </a:p>
          <a:p>
            <a:pPr marL="0" indent="0" algn="just">
              <a:buSzPct val="100000"/>
              <a:buNone/>
            </a:pPr>
            <a:r>
              <a:rPr lang="en-US" sz="1400" dirty="0">
                <a:latin typeface="Bookman Old Style"/>
                <a:ea typeface="Bookman Old Style"/>
                <a:cs typeface="Bookman Old Style"/>
                <a:sym typeface="Bookman Old Style"/>
              </a:rPr>
              <a:t>3. Our parameters are improved as we used the AES algorithm. The utilization of public and private keys, along with strong password protection, ensures controlled remote access while maintaining data confidentiality. </a:t>
            </a:r>
          </a:p>
          <a:p>
            <a:pPr marL="0" indent="0" algn="just">
              <a:buSzPct val="100000"/>
              <a:buNone/>
            </a:pPr>
            <a:r>
              <a:rPr lang="en-US" sz="1400" dirty="0">
                <a:latin typeface="Bookman Old Style"/>
                <a:ea typeface="Bookman Old Style"/>
                <a:cs typeface="Bookman Old Style"/>
                <a:sym typeface="Bookman Old Style"/>
              </a:rPr>
              <a:t>By enhancing security measures and protecting patient data, the ultimate goal is to improve patient care, elevate medical standards, and ensures the integrity of healthcare services in the digital age. </a:t>
            </a:r>
            <a:endParaRPr sz="1400" dirty="0">
              <a:latin typeface="Bookman Old Style"/>
              <a:ea typeface="Bookman Old Style"/>
              <a:cs typeface="Bookman Old Style"/>
              <a:sym typeface="Bookman Old Style"/>
            </a:endParaRPr>
          </a:p>
        </p:txBody>
      </p:sp>
      <p:sp>
        <p:nvSpPr>
          <p:cNvPr id="274" name="Google Shape;274;p26"/>
          <p:cNvSpPr txBox="1">
            <a:spLocks noGrp="1"/>
          </p:cNvSpPr>
          <p:nvPr>
            <p:ph type="ftr" idx="11"/>
          </p:nvPr>
        </p:nvSpPr>
        <p:spPr>
          <a:xfrm>
            <a:off x="3124200" y="468241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275" name="Google Shape;275;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3" name="Picture 2">
            <a:extLst>
              <a:ext uri="{FF2B5EF4-FFF2-40B4-BE49-F238E27FC236}">
                <a16:creationId xmlns:a16="http://schemas.microsoft.com/office/drawing/2014/main" id="{E900050E-9913-AD1B-027B-1779574D9528}"/>
              </a:ext>
            </a:extLst>
          </p:cNvPr>
          <p:cNvPicPr>
            <a:picLocks noChangeAspect="1"/>
          </p:cNvPicPr>
          <p:nvPr/>
        </p:nvPicPr>
        <p:blipFill rotWithShape="1">
          <a:blip r:embed="rId3"/>
          <a:srcRect l="44531" t="39722" r="44454" b="54584"/>
          <a:stretch/>
        </p:blipFill>
        <p:spPr>
          <a:xfrm>
            <a:off x="2364582" y="855406"/>
            <a:ext cx="1007268" cy="2928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7"/>
          <p:cNvSpPr txBox="1">
            <a:spLocks noGrp="1"/>
          </p:cNvSpPr>
          <p:nvPr>
            <p:ph type="body" idx="1"/>
          </p:nvPr>
        </p:nvSpPr>
        <p:spPr>
          <a:xfrm>
            <a:off x="298125" y="982476"/>
            <a:ext cx="8229600" cy="3784800"/>
          </a:xfrm>
          <a:prstGeom prst="rect">
            <a:avLst/>
          </a:prstGeom>
          <a:noFill/>
          <a:ln>
            <a:noFill/>
          </a:ln>
        </p:spPr>
        <p:txBody>
          <a:bodyPr spcFirstLastPara="1" wrap="square" lIns="94100" tIns="47025" rIns="94100" bIns="47025" anchor="t" anchorCtr="0">
            <a:noAutofit/>
          </a:bodyPr>
          <a:lstStyle/>
          <a:p>
            <a:pPr marL="0" lvl="0" indent="0" algn="ctr" rtl="0">
              <a:lnSpc>
                <a:spcPct val="100000"/>
              </a:lnSpc>
              <a:spcBef>
                <a:spcPts val="3020"/>
              </a:spcBef>
              <a:spcAft>
                <a:spcPts val="0"/>
              </a:spcAft>
              <a:buSzPts val="15100"/>
              <a:buNone/>
            </a:pPr>
            <a:endParaRPr sz="3600" dirty="0"/>
          </a:p>
          <a:p>
            <a:pPr marL="0" lvl="0" indent="0" algn="ctr" rtl="0">
              <a:lnSpc>
                <a:spcPct val="100000"/>
              </a:lnSpc>
              <a:spcBef>
                <a:spcPts val="3020"/>
              </a:spcBef>
              <a:spcAft>
                <a:spcPts val="0"/>
              </a:spcAft>
              <a:buSzPts val="15100"/>
              <a:buNone/>
            </a:pPr>
            <a:r>
              <a:rPr lang="en-US" sz="3600" dirty="0"/>
              <a:t>Thank You</a:t>
            </a:r>
            <a:endParaRPr sz="3600" dirty="0"/>
          </a:p>
        </p:txBody>
      </p:sp>
      <p:sp>
        <p:nvSpPr>
          <p:cNvPr id="282" name="Google Shape;282;p27"/>
          <p:cNvSpPr txBox="1">
            <a:spLocks noGrp="1"/>
          </p:cNvSpPr>
          <p:nvPr>
            <p:ph type="ftr" idx="11"/>
          </p:nvPr>
        </p:nvSpPr>
        <p:spPr>
          <a:xfrm>
            <a:off x="3124200" y="465061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283" name="Google Shape;283;p27"/>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a:ea typeface="Bookman Old Style"/>
                <a:cs typeface="Bookman Old Style"/>
                <a:sym typeface="Bookman Old Style"/>
              </a:rPr>
              <a:t>3</a:t>
            </a:fld>
            <a:endParaRPr>
              <a:latin typeface="Bookman Old Style"/>
              <a:ea typeface="Bookman Old Style"/>
              <a:cs typeface="Bookman Old Style"/>
              <a:sym typeface="Bookman Old Style"/>
            </a:endParaRPr>
          </a:p>
        </p:txBody>
      </p:sp>
      <p:sp>
        <p:nvSpPr>
          <p:cNvPr id="70" name="Google Shape;70;p9"/>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a:ea typeface="Bookman Old Style"/>
              <a:cs typeface="Bookman Old Style"/>
              <a:sym typeface="Bookman Old Style"/>
            </a:endParaRPr>
          </a:p>
        </p:txBody>
      </p:sp>
      <p:sp>
        <p:nvSpPr>
          <p:cNvPr id="71" name="Google Shape;71;p9"/>
          <p:cNvSpPr txBox="1">
            <a:spLocks noGrp="1"/>
          </p:cNvSpPr>
          <p:nvPr>
            <p:ph type="title"/>
          </p:nvPr>
        </p:nvSpPr>
        <p:spPr>
          <a:xfrm>
            <a:off x="435769" y="235744"/>
            <a:ext cx="7679531" cy="95150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dirty="0">
                <a:latin typeface="Bookman Old Style"/>
                <a:ea typeface="Bookman Old Style"/>
                <a:cs typeface="Bookman Old Style"/>
                <a:sym typeface="Bookman Old Style"/>
              </a:rPr>
              <a:t>Problem Statement</a:t>
            </a:r>
            <a:endParaRPr dirty="0"/>
          </a:p>
        </p:txBody>
      </p:sp>
      <p:sp>
        <p:nvSpPr>
          <p:cNvPr id="72" name="Google Shape;72;p9"/>
          <p:cNvSpPr txBox="1"/>
          <p:nvPr/>
        </p:nvSpPr>
        <p:spPr>
          <a:xfrm>
            <a:off x="1290083" y="1325414"/>
            <a:ext cx="6655982" cy="203128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dirty="0">
                <a:latin typeface="Bookman Old Style"/>
                <a:ea typeface="Bookman Old Style"/>
                <a:cs typeface="Bookman Old Style"/>
                <a:sym typeface="Bookman Old Style"/>
              </a:rPr>
              <a:t>S</a:t>
            </a:r>
            <a:r>
              <a:rPr lang="en-US" sz="1400" b="0" i="0" u="none" strike="noStrike" cap="none" dirty="0">
                <a:solidFill>
                  <a:srgbClr val="000000"/>
                </a:solidFill>
                <a:latin typeface="Bookman Old Style"/>
                <a:ea typeface="Bookman Old Style"/>
                <a:cs typeface="Bookman Old Style"/>
                <a:sym typeface="Bookman Old Style"/>
              </a:rPr>
              <a:t>ensitive data is associated with medicine  cannot be publicly displayed. </a:t>
            </a:r>
            <a:r>
              <a:rPr lang="en-US" dirty="0">
                <a:latin typeface="Bookman Old Style"/>
                <a:ea typeface="Bookman Old Style"/>
                <a:cs typeface="Bookman Old Style"/>
                <a:sym typeface="Bookman Old Style"/>
              </a:rPr>
              <a:t>Rather than using image files and audio files, which would make it a bit hard to understand, </a:t>
            </a:r>
            <a:r>
              <a:rPr lang="en-US" sz="1400" b="0" i="0" u="none" strike="noStrike" cap="none" dirty="0">
                <a:solidFill>
                  <a:srgbClr val="000000"/>
                </a:solidFill>
                <a:latin typeface="Bookman Old Style"/>
                <a:ea typeface="Bookman Old Style"/>
                <a:cs typeface="Bookman Old Style"/>
                <a:sym typeface="Bookman Old Style"/>
              </a:rPr>
              <a:t>encryption can be done with text files as they would be more descriptive and clear.  Along with encryption, access control policy </a:t>
            </a:r>
            <a:r>
              <a:rPr lang="en-US" dirty="0">
                <a:latin typeface="Bookman Old Style"/>
                <a:ea typeface="Bookman Old Style"/>
                <a:cs typeface="Bookman Old Style"/>
                <a:sym typeface="Bookman Old Style"/>
              </a:rPr>
              <a:t>can be</a:t>
            </a:r>
            <a:r>
              <a:rPr lang="en-US" sz="1400" b="0" i="0" u="none" strike="noStrike" cap="none" dirty="0">
                <a:solidFill>
                  <a:srgbClr val="000000"/>
                </a:solidFill>
                <a:latin typeface="Bookman Old Style"/>
                <a:ea typeface="Bookman Old Style"/>
                <a:cs typeface="Bookman Old Style"/>
                <a:sym typeface="Bookman Old Style"/>
              </a:rPr>
              <a:t> introduced </a:t>
            </a:r>
            <a:r>
              <a:rPr lang="en-US" dirty="0">
                <a:latin typeface="Bookman Old Style"/>
                <a:ea typeface="Bookman Old Style"/>
                <a:cs typeface="Bookman Old Style"/>
                <a:sym typeface="Bookman Old Style"/>
              </a:rPr>
              <a:t>simult</a:t>
            </a:r>
            <a:r>
              <a:rPr lang="en-US" sz="1400" b="0" i="0" u="none" strike="noStrike" cap="none" dirty="0">
                <a:solidFill>
                  <a:srgbClr val="000000"/>
                </a:solidFill>
                <a:latin typeface="Bookman Old Style"/>
                <a:ea typeface="Bookman Old Style"/>
                <a:cs typeface="Bookman Old Style"/>
                <a:sym typeface="Bookman Old Style"/>
              </a:rPr>
              <a:t>aneously providing  an interface for patient and doctor to communicate. In the current need to secure medical data that should only be accessed by authorized individuals or an organization, this approach will concentrate on establishing data security and communication. </a:t>
            </a:r>
            <a:endParaRPr dirty="0"/>
          </a:p>
        </p:txBody>
      </p:sp>
      <p:sp>
        <p:nvSpPr>
          <p:cNvPr id="74" name="Google Shape;74;p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77EBAD-023B-5813-6ADD-20A1FA2D82DF}"/>
              </a:ext>
            </a:extLst>
          </p:cNvPr>
          <p:cNvSpPr>
            <a:spLocks noGrp="1"/>
          </p:cNvSpPr>
          <p:nvPr>
            <p:ph type="title"/>
          </p:nvPr>
        </p:nvSpPr>
        <p:spPr/>
        <p:txBody>
          <a:bodyPr/>
          <a:lstStyle/>
          <a:p>
            <a:r>
              <a:rPr lang="en-US" sz="3600" dirty="0">
                <a:latin typeface="Bookman Old Style" panose="02050604050505020204" pitchFamily="18" charset="0"/>
              </a:rPr>
              <a:t>Problem Illustration</a:t>
            </a:r>
            <a:endParaRPr lang="en-IN" sz="3600" dirty="0"/>
          </a:p>
        </p:txBody>
      </p:sp>
      <p:sp>
        <p:nvSpPr>
          <p:cNvPr id="7" name="Text Placeholder 6">
            <a:extLst>
              <a:ext uri="{FF2B5EF4-FFF2-40B4-BE49-F238E27FC236}">
                <a16:creationId xmlns:a16="http://schemas.microsoft.com/office/drawing/2014/main" id="{8A16EC4F-FB53-D20A-63A1-05B1E90AF247}"/>
              </a:ext>
            </a:extLst>
          </p:cNvPr>
          <p:cNvSpPr>
            <a:spLocks noGrp="1"/>
          </p:cNvSpPr>
          <p:nvPr>
            <p:ph type="body" idx="1"/>
          </p:nvPr>
        </p:nvSpPr>
        <p:spPr>
          <a:xfrm>
            <a:off x="457200" y="516194"/>
            <a:ext cx="8229600" cy="4078458"/>
          </a:xfrm>
        </p:spPr>
        <p:txBody>
          <a:bodyPr/>
          <a:lstStyle/>
          <a:p>
            <a:pPr marL="0" indent="0">
              <a:buNone/>
            </a:pPr>
            <a:r>
              <a:rPr lang="en-US" sz="1400" dirty="0">
                <a:latin typeface="Bookman Old Style" panose="02050604050505020204" pitchFamily="18" charset="0"/>
              </a:rPr>
              <a:t>The system is associated with providing security to image and audio files from implantable devices in the human body via the internet. Algorithms like RC6, ECDSA, and SHA-256 are combined as a hybrid algorithm. RC6 algorithm is used for generating a key value, and EDCSA encrypts the first generated key value then the encrypted key value is sent to a secure hash algorithm.</a:t>
            </a:r>
          </a:p>
          <a:p>
            <a:pPr marL="0" indent="0">
              <a:buNone/>
            </a:pPr>
            <a:endParaRPr lang="en-IN" sz="1400" dirty="0">
              <a:latin typeface="Bookman Old Style" panose="02050604050505020204" pitchFamily="18" charset="0"/>
            </a:endParaRPr>
          </a:p>
          <a:p>
            <a:pPr marL="0" indent="0">
              <a:buNone/>
            </a:pPr>
            <a:endParaRPr lang="en-IN" sz="1400" dirty="0">
              <a:latin typeface="Bookman Old Style" panose="02050604050505020204" pitchFamily="18" charset="0"/>
            </a:endParaRPr>
          </a:p>
          <a:p>
            <a:pPr marL="0" indent="0">
              <a:buNone/>
            </a:pPr>
            <a:endParaRPr lang="en-IN" sz="1400" dirty="0">
              <a:latin typeface="Bookman Old Style" panose="02050604050505020204" pitchFamily="18" charset="0"/>
            </a:endParaRPr>
          </a:p>
          <a:p>
            <a:pPr marL="0" indent="0">
              <a:buNone/>
            </a:pPr>
            <a:r>
              <a:rPr lang="en-US" sz="1400" dirty="0">
                <a:latin typeface="Bookman Old Style" panose="02050604050505020204" pitchFamily="18" charset="0"/>
              </a:rPr>
              <a:t>The whole process of using three algorithms for encryption and decryption is complex and time-consuming. So, we can find a better algorithm to replace them.</a:t>
            </a:r>
            <a:endParaRPr lang="en-IN" sz="1400" dirty="0">
              <a:latin typeface="Bookman Old Style" panose="02050604050505020204" pitchFamily="18" charset="0"/>
            </a:endParaRPr>
          </a:p>
          <a:p>
            <a:pPr marL="0" indent="0">
              <a:buNone/>
            </a:pPr>
            <a:endParaRPr lang="en-IN" sz="1400" dirty="0">
              <a:latin typeface="Bookman Old Style" panose="02050604050505020204" pitchFamily="18" charset="0"/>
            </a:endParaRPr>
          </a:p>
        </p:txBody>
      </p:sp>
      <p:sp>
        <p:nvSpPr>
          <p:cNvPr id="5" name="Slide Number Placeholder 4">
            <a:extLst>
              <a:ext uri="{FF2B5EF4-FFF2-40B4-BE49-F238E27FC236}">
                <a16:creationId xmlns:a16="http://schemas.microsoft.com/office/drawing/2014/main" id="{AE6A95BE-7947-21F5-035A-ED5E11B17E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8" name="Picture 7">
            <a:extLst>
              <a:ext uri="{FF2B5EF4-FFF2-40B4-BE49-F238E27FC236}">
                <a16:creationId xmlns:a16="http://schemas.microsoft.com/office/drawing/2014/main" id="{D71D783B-E0A3-A495-4194-2765555056C1}"/>
              </a:ext>
            </a:extLst>
          </p:cNvPr>
          <p:cNvPicPr>
            <a:picLocks noChangeAspect="1"/>
          </p:cNvPicPr>
          <p:nvPr/>
        </p:nvPicPr>
        <p:blipFill rotWithShape="1">
          <a:blip r:embed="rId2"/>
          <a:srcRect r="1323"/>
          <a:stretch/>
        </p:blipFill>
        <p:spPr>
          <a:xfrm rot="5400000">
            <a:off x="3566311" y="2058421"/>
            <a:ext cx="1980248" cy="1727192"/>
          </a:xfrm>
          <a:prstGeom prst="rect">
            <a:avLst/>
          </a:prstGeom>
        </p:spPr>
      </p:pic>
    </p:spTree>
    <p:extLst>
      <p:ext uri="{BB962C8B-B14F-4D97-AF65-F5344CB8AC3E}">
        <p14:creationId xmlns:p14="http://schemas.microsoft.com/office/powerpoint/2010/main" val="4054521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0420A9-0E43-E2D7-A96C-833CA8D063A3}"/>
              </a:ext>
            </a:extLst>
          </p:cNvPr>
          <p:cNvSpPr>
            <a:spLocks noGrp="1"/>
          </p:cNvSpPr>
          <p:nvPr>
            <p:ph type="body" idx="1"/>
          </p:nvPr>
        </p:nvSpPr>
        <p:spPr>
          <a:xfrm>
            <a:off x="457200" y="420329"/>
            <a:ext cx="8229600" cy="4174323"/>
          </a:xfrm>
        </p:spPr>
        <p:txBody>
          <a:bodyPr/>
          <a:lstStyle/>
          <a:p>
            <a:pPr marL="0" indent="0">
              <a:buNone/>
            </a:pPr>
            <a:r>
              <a:rPr lang="en-US" sz="1400" dirty="0">
                <a:latin typeface="Bookman Old Style" panose="02050604050505020204" pitchFamily="18" charset="0"/>
              </a:rPr>
              <a:t>The major limitation of the provided system is there is no interface or framework to connect the sender and receiver of the files. An interface will be established as an improvement.</a:t>
            </a:r>
          </a:p>
          <a:p>
            <a:pPr marL="0" indent="0">
              <a:buNone/>
            </a:pPr>
            <a:endParaRPr lang="en-IN" sz="1400" dirty="0">
              <a:latin typeface="Bookman Old Style" panose="02050604050505020204" pitchFamily="18" charset="0"/>
            </a:endParaRPr>
          </a:p>
          <a:p>
            <a:pPr marL="0" indent="0">
              <a:buNone/>
            </a:pPr>
            <a:r>
              <a:rPr lang="en-US" sz="1400" dirty="0">
                <a:latin typeface="Bookman Old Style" panose="02050604050505020204" pitchFamily="18" charset="0"/>
              </a:rPr>
              <a:t>The time analysis is provided for encryption and decryption when the RC6 algorithm is used. </a:t>
            </a:r>
          </a:p>
          <a:p>
            <a:pPr marL="0" indent="0">
              <a:buNone/>
            </a:pPr>
            <a:endParaRPr lang="en-IN" sz="1400" dirty="0">
              <a:latin typeface="Bookman Old Style" panose="02050604050505020204" pitchFamily="18" charset="0"/>
            </a:endParaRPr>
          </a:p>
          <a:p>
            <a:pPr marL="0" indent="0">
              <a:buNone/>
            </a:pPr>
            <a:endParaRPr lang="en-IN" sz="1400" dirty="0">
              <a:latin typeface="Bookman Old Style" panose="02050604050505020204" pitchFamily="18" charset="0"/>
            </a:endParaRPr>
          </a:p>
          <a:p>
            <a:pPr marL="0" indent="0">
              <a:buNone/>
            </a:pPr>
            <a:r>
              <a:rPr lang="en-US" sz="1400" dirty="0">
                <a:latin typeface="Bookman Old Style" panose="02050604050505020204" pitchFamily="18" charset="0"/>
              </a:rPr>
              <a:t>The chosen algorithm must take less time to encrypt and decrypt.</a:t>
            </a:r>
          </a:p>
          <a:p>
            <a:pPr marL="0" indent="0">
              <a:buNone/>
            </a:pPr>
            <a:endParaRPr lang="en-IN" sz="1400" dirty="0">
              <a:latin typeface="Bookman Old Style" panose="02050604050505020204" pitchFamily="18" charset="0"/>
            </a:endParaRPr>
          </a:p>
        </p:txBody>
      </p:sp>
      <p:sp>
        <p:nvSpPr>
          <p:cNvPr id="5" name="Slide Number Placeholder 4">
            <a:extLst>
              <a:ext uri="{FF2B5EF4-FFF2-40B4-BE49-F238E27FC236}">
                <a16:creationId xmlns:a16="http://schemas.microsoft.com/office/drawing/2014/main" id="{2BD3AE23-0037-513B-0B15-C81F2F2F8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8" name="Picture 7">
            <a:extLst>
              <a:ext uri="{FF2B5EF4-FFF2-40B4-BE49-F238E27FC236}">
                <a16:creationId xmlns:a16="http://schemas.microsoft.com/office/drawing/2014/main" id="{B029DBFD-A5A0-100D-FBCE-06F84F75B26F}"/>
              </a:ext>
            </a:extLst>
          </p:cNvPr>
          <p:cNvPicPr>
            <a:picLocks noChangeAspect="1"/>
          </p:cNvPicPr>
          <p:nvPr/>
        </p:nvPicPr>
        <p:blipFill>
          <a:blip r:embed="rId2"/>
          <a:stretch>
            <a:fillRect/>
          </a:stretch>
        </p:blipFill>
        <p:spPr>
          <a:xfrm>
            <a:off x="1425927" y="1336387"/>
            <a:ext cx="6194073" cy="877900"/>
          </a:xfrm>
          <a:prstGeom prst="rect">
            <a:avLst/>
          </a:prstGeom>
        </p:spPr>
      </p:pic>
      <p:pic>
        <p:nvPicPr>
          <p:cNvPr id="9" name="Picture 8">
            <a:extLst>
              <a:ext uri="{FF2B5EF4-FFF2-40B4-BE49-F238E27FC236}">
                <a16:creationId xmlns:a16="http://schemas.microsoft.com/office/drawing/2014/main" id="{29CCA397-29FA-30AE-5DB5-019EAF3DBECE}"/>
              </a:ext>
            </a:extLst>
          </p:cNvPr>
          <p:cNvPicPr>
            <a:picLocks noChangeAspect="1"/>
          </p:cNvPicPr>
          <p:nvPr/>
        </p:nvPicPr>
        <p:blipFill>
          <a:blip r:embed="rId3"/>
          <a:stretch>
            <a:fillRect/>
          </a:stretch>
        </p:blipFill>
        <p:spPr>
          <a:xfrm>
            <a:off x="2053750" y="2571750"/>
            <a:ext cx="4785775" cy="1646063"/>
          </a:xfrm>
          <a:prstGeom prst="rect">
            <a:avLst/>
          </a:prstGeom>
        </p:spPr>
      </p:pic>
    </p:spTree>
    <p:extLst>
      <p:ext uri="{BB962C8B-B14F-4D97-AF65-F5344CB8AC3E}">
        <p14:creationId xmlns:p14="http://schemas.microsoft.com/office/powerpoint/2010/main" val="2692886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457200" y="112653"/>
            <a:ext cx="8229600" cy="8574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a:latin typeface="Bookman Old Style"/>
                <a:ea typeface="Bookman Old Style"/>
                <a:cs typeface="Bookman Old Style"/>
                <a:sym typeface="Bookman Old Style"/>
              </a:rPr>
              <a:t>Proposed Method</a:t>
            </a:r>
            <a:endParaRPr/>
          </a:p>
        </p:txBody>
      </p:sp>
      <p:sp>
        <p:nvSpPr>
          <p:cNvPr id="80" name="Google Shape;80;p10"/>
          <p:cNvSpPr txBox="1">
            <a:spLocks noGrp="1"/>
          </p:cNvSpPr>
          <p:nvPr>
            <p:ph type="body" idx="1"/>
          </p:nvPr>
        </p:nvSpPr>
        <p:spPr>
          <a:xfrm>
            <a:off x="499625" y="810623"/>
            <a:ext cx="8229600" cy="3894000"/>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r>
              <a:rPr lang="en-US" sz="1400" dirty="0">
                <a:latin typeface="Bookman Old Style"/>
                <a:ea typeface="Bookman Old Style"/>
                <a:cs typeface="Bookman Old Style"/>
                <a:sym typeface="Bookman Old Style"/>
              </a:rPr>
              <a:t>Attribute-based encryption technique is proposed where patient data is encrypted as a text file using the AES encryption technique and access permission is given to the respective doctor to restrict access to other users. Users can view encrypted patient data and send requests to the owner to get a security key to download patient data and view data. If the access control policy is not satisfied user can't get the security key to download.</a:t>
            </a:r>
            <a:endParaRPr dirty="0"/>
          </a:p>
          <a:p>
            <a:pPr marL="0" lvl="0" indent="0" algn="l" rtl="0">
              <a:lnSpc>
                <a:spcPct val="100000"/>
              </a:lnSpc>
              <a:spcBef>
                <a:spcPts val="3020"/>
              </a:spcBef>
              <a:spcAft>
                <a:spcPts val="0"/>
              </a:spcAft>
              <a:buSzPts val="15100"/>
              <a:buNone/>
            </a:pPr>
            <a:endParaRPr sz="1400" dirty="0">
              <a:latin typeface="Bookman Old Style"/>
              <a:ea typeface="Bookman Old Style"/>
              <a:cs typeface="Bookman Old Style"/>
              <a:sym typeface="Bookman Old Style"/>
            </a:endParaRPr>
          </a:p>
        </p:txBody>
      </p:sp>
      <p:sp>
        <p:nvSpPr>
          <p:cNvPr id="81" name="Google Shape;81;p1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82" name="Google Shape;82;p1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83" name="Google Shape;83;p10"/>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pic>
        <p:nvPicPr>
          <p:cNvPr id="84" name="Google Shape;84;p10"/>
          <p:cNvPicPr preferRelativeResize="0"/>
          <p:nvPr/>
        </p:nvPicPr>
        <p:blipFill rotWithShape="1">
          <a:blip r:embed="rId3">
            <a:alphaModFix/>
          </a:blip>
          <a:srcRect l="3627" t="8045" r="3724" b="2055"/>
          <a:stretch/>
        </p:blipFill>
        <p:spPr>
          <a:xfrm>
            <a:off x="1563329" y="2428875"/>
            <a:ext cx="5552768" cy="22758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0" y="205977"/>
            <a:ext cx="8686800" cy="1148283"/>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a:latin typeface="Bookman Old Style"/>
                <a:ea typeface="Bookman Old Style"/>
                <a:cs typeface="Bookman Old Style"/>
                <a:sym typeface="Bookman Old Style"/>
              </a:rPr>
              <a:t>Proposed Method Illustration</a:t>
            </a:r>
            <a:endParaRPr/>
          </a:p>
        </p:txBody>
      </p:sp>
      <p:sp>
        <p:nvSpPr>
          <p:cNvPr id="90" name="Google Shape;90;p11"/>
          <p:cNvSpPr txBox="1">
            <a:spLocks noGrp="1"/>
          </p:cNvSpPr>
          <p:nvPr>
            <p:ph type="ftr" idx="11"/>
          </p:nvPr>
        </p:nvSpPr>
        <p:spPr>
          <a:xfrm>
            <a:off x="3124200" y="466121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91" name="Google Shape;91;p1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92" name="Google Shape;92;p11"/>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93" name="Google Shape;93;p11"/>
          <p:cNvSpPr txBox="1"/>
          <p:nvPr/>
        </p:nvSpPr>
        <p:spPr>
          <a:xfrm>
            <a:off x="383900" y="1181425"/>
            <a:ext cx="83676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chemeClr val="dk1"/>
                </a:solidFill>
                <a:latin typeface="Bookman Old Style"/>
                <a:ea typeface="Bookman Old Style"/>
                <a:cs typeface="Bookman Old Style"/>
                <a:sym typeface="Bookman Old Style"/>
              </a:rPr>
              <a:t>File upload: F1</a:t>
            </a: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r>
              <a:rPr lang="en-US">
                <a:solidFill>
                  <a:schemeClr val="dk1"/>
                </a:solidFill>
                <a:latin typeface="Bookman Old Style"/>
                <a:ea typeface="Bookman Old Style"/>
                <a:cs typeface="Bookman Old Style"/>
                <a:sym typeface="Bookman Old Style"/>
              </a:rPr>
              <a:t>                              (Encryption Time: T1)                        </a:t>
            </a: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r>
              <a:rPr lang="en-US">
                <a:solidFill>
                  <a:schemeClr val="dk1"/>
                </a:solidFill>
                <a:latin typeface="Bookman Old Style"/>
                <a:ea typeface="Bookman Old Style"/>
                <a:cs typeface="Bookman Old Style"/>
                <a:sym typeface="Bookman Old Style"/>
              </a:rPr>
              <a:t>                              </a:t>
            </a: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r>
              <a:rPr lang="en-US">
                <a:solidFill>
                  <a:schemeClr val="dk1"/>
                </a:solidFill>
                <a:latin typeface="Bookman Old Style"/>
                <a:ea typeface="Bookman Old Style"/>
                <a:cs typeface="Bookman Old Style"/>
                <a:sym typeface="Bookman Old Style"/>
              </a:rPr>
              <a:t>Encrypt: E1          Attribute-based encryption: ABE1         Submit-Store</a:t>
            </a: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r>
              <a:rPr lang="en-US">
                <a:solidFill>
                  <a:schemeClr val="dk1"/>
                </a:solidFill>
                <a:latin typeface="Bookman Old Style"/>
                <a:ea typeface="Bookman Old Style"/>
                <a:cs typeface="Bookman Old Style"/>
                <a:sym typeface="Bookman Old Style"/>
              </a:rPr>
              <a:t>Request: R1</a:t>
            </a: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r>
              <a:rPr lang="en-US">
                <a:solidFill>
                  <a:schemeClr val="dk1"/>
                </a:solidFill>
                <a:latin typeface="Bookman Old Style"/>
                <a:ea typeface="Bookman Old Style"/>
                <a:cs typeface="Bookman Old Style"/>
                <a:sym typeface="Bookman Old Style"/>
              </a:rPr>
              <a:t>        </a:t>
            </a: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r>
              <a:rPr lang="en-US">
                <a:solidFill>
                  <a:schemeClr val="dk1"/>
                </a:solidFill>
                <a:latin typeface="Bookman Old Style"/>
                <a:ea typeface="Bookman Old Style"/>
                <a:cs typeface="Bookman Old Style"/>
                <a:sym typeface="Bookman Old Style"/>
              </a:rPr>
              <a:t>    Verify</a:t>
            </a: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r>
              <a:rPr lang="en-US">
                <a:solidFill>
                  <a:schemeClr val="dk1"/>
                </a:solidFill>
                <a:latin typeface="Bookman Old Style"/>
                <a:ea typeface="Bookman Old Style"/>
                <a:cs typeface="Bookman Old Style"/>
                <a:sym typeface="Bookman Old Style"/>
              </a:rPr>
              <a:t>                                                                                                       (Decryption Time: T2)</a:t>
            </a: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endParaRPr>
              <a:solidFill>
                <a:schemeClr val="dk1"/>
              </a:solidFill>
              <a:latin typeface="Bookman Old Style"/>
              <a:ea typeface="Bookman Old Style"/>
              <a:cs typeface="Bookman Old Style"/>
              <a:sym typeface="Bookman Old Style"/>
            </a:endParaRPr>
          </a:p>
          <a:p>
            <a:pPr marL="0" lvl="0" indent="0" algn="l" rtl="0">
              <a:spcBef>
                <a:spcPts val="0"/>
              </a:spcBef>
              <a:spcAft>
                <a:spcPts val="0"/>
              </a:spcAft>
              <a:buClr>
                <a:schemeClr val="dk1"/>
              </a:buClr>
              <a:buSzPts val="1100"/>
              <a:buFont typeface="Arial"/>
              <a:buNone/>
            </a:pPr>
            <a:r>
              <a:rPr lang="en-US">
                <a:solidFill>
                  <a:schemeClr val="dk1"/>
                </a:solidFill>
                <a:latin typeface="Bookman Old Style"/>
                <a:ea typeface="Bookman Old Style"/>
                <a:cs typeface="Bookman Old Style"/>
                <a:sym typeface="Bookman Old Style"/>
              </a:rPr>
              <a:t>Respond: RE1         Download         Key: K1         Decrypt: D1</a:t>
            </a:r>
            <a:endParaRPr>
              <a:solidFill>
                <a:schemeClr val="dk1"/>
              </a:solidFill>
              <a:latin typeface="Bookman Old Style"/>
              <a:ea typeface="Bookman Old Style"/>
              <a:cs typeface="Bookman Old Style"/>
              <a:sym typeface="Bookman Old Style"/>
            </a:endParaRPr>
          </a:p>
        </p:txBody>
      </p:sp>
      <p:cxnSp>
        <p:nvCxnSpPr>
          <p:cNvPr id="94" name="Google Shape;94;p11"/>
          <p:cNvCxnSpPr/>
          <p:nvPr/>
        </p:nvCxnSpPr>
        <p:spPr>
          <a:xfrm>
            <a:off x="998975" y="1627250"/>
            <a:ext cx="10500" cy="297000"/>
          </a:xfrm>
          <a:prstGeom prst="straightConnector1">
            <a:avLst/>
          </a:prstGeom>
          <a:noFill/>
          <a:ln w="9525" cap="flat" cmpd="sng">
            <a:solidFill>
              <a:srgbClr val="000000"/>
            </a:solidFill>
            <a:prstDash val="solid"/>
            <a:round/>
            <a:headEnd type="none" w="med" len="med"/>
            <a:tailEnd type="triangle" w="med" len="med"/>
          </a:ln>
        </p:spPr>
      </p:cxnSp>
      <p:cxnSp>
        <p:nvCxnSpPr>
          <p:cNvPr id="95" name="Google Shape;95;p11"/>
          <p:cNvCxnSpPr/>
          <p:nvPr/>
        </p:nvCxnSpPr>
        <p:spPr>
          <a:xfrm>
            <a:off x="998975" y="2253575"/>
            <a:ext cx="10500" cy="297000"/>
          </a:xfrm>
          <a:prstGeom prst="straightConnector1">
            <a:avLst/>
          </a:prstGeom>
          <a:noFill/>
          <a:ln w="9525" cap="flat" cmpd="sng">
            <a:solidFill>
              <a:srgbClr val="000000"/>
            </a:solidFill>
            <a:prstDash val="solid"/>
            <a:round/>
            <a:headEnd type="none" w="med" len="med"/>
            <a:tailEnd type="triangle" w="med" len="med"/>
          </a:ln>
        </p:spPr>
      </p:cxnSp>
      <p:cxnSp>
        <p:nvCxnSpPr>
          <p:cNvPr id="96" name="Google Shape;96;p11"/>
          <p:cNvCxnSpPr/>
          <p:nvPr/>
        </p:nvCxnSpPr>
        <p:spPr>
          <a:xfrm>
            <a:off x="998975" y="2806275"/>
            <a:ext cx="10500" cy="297000"/>
          </a:xfrm>
          <a:prstGeom prst="straightConnector1">
            <a:avLst/>
          </a:prstGeom>
          <a:noFill/>
          <a:ln w="9525" cap="flat" cmpd="sng">
            <a:solidFill>
              <a:srgbClr val="000000"/>
            </a:solidFill>
            <a:prstDash val="solid"/>
            <a:round/>
            <a:headEnd type="none" w="med" len="med"/>
            <a:tailEnd type="triangle" w="med" len="med"/>
          </a:ln>
        </p:spPr>
      </p:cxnSp>
      <p:cxnSp>
        <p:nvCxnSpPr>
          <p:cNvPr id="97" name="Google Shape;97;p11"/>
          <p:cNvCxnSpPr/>
          <p:nvPr/>
        </p:nvCxnSpPr>
        <p:spPr>
          <a:xfrm>
            <a:off x="998975" y="3513750"/>
            <a:ext cx="10500" cy="297000"/>
          </a:xfrm>
          <a:prstGeom prst="straightConnector1">
            <a:avLst/>
          </a:prstGeom>
          <a:noFill/>
          <a:ln w="9525" cap="flat" cmpd="sng">
            <a:solidFill>
              <a:srgbClr val="000000"/>
            </a:solidFill>
            <a:prstDash val="solid"/>
            <a:round/>
            <a:headEnd type="none" w="med" len="med"/>
            <a:tailEnd type="triangle" w="med" len="med"/>
          </a:ln>
        </p:spPr>
      </p:cxnSp>
      <p:cxnSp>
        <p:nvCxnSpPr>
          <p:cNvPr id="98" name="Google Shape;98;p11"/>
          <p:cNvCxnSpPr/>
          <p:nvPr/>
        </p:nvCxnSpPr>
        <p:spPr>
          <a:xfrm rot="10800000" flipH="1">
            <a:off x="1529275" y="1584950"/>
            <a:ext cx="594000" cy="381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99" name="Google Shape;99;p11"/>
          <p:cNvCxnSpPr/>
          <p:nvPr/>
        </p:nvCxnSpPr>
        <p:spPr>
          <a:xfrm>
            <a:off x="1583200" y="2051025"/>
            <a:ext cx="317400" cy="10500"/>
          </a:xfrm>
          <a:prstGeom prst="straightConnector1">
            <a:avLst/>
          </a:prstGeom>
          <a:noFill/>
          <a:ln w="9525" cap="flat" cmpd="sng">
            <a:solidFill>
              <a:srgbClr val="000000"/>
            </a:solidFill>
            <a:prstDash val="solid"/>
            <a:round/>
            <a:headEnd type="none" w="med" len="med"/>
            <a:tailEnd type="triangle" w="med" len="med"/>
          </a:ln>
        </p:spPr>
      </p:cxnSp>
      <p:cxnSp>
        <p:nvCxnSpPr>
          <p:cNvPr id="100" name="Google Shape;100;p11"/>
          <p:cNvCxnSpPr/>
          <p:nvPr/>
        </p:nvCxnSpPr>
        <p:spPr>
          <a:xfrm>
            <a:off x="5118675" y="2051025"/>
            <a:ext cx="317400" cy="10500"/>
          </a:xfrm>
          <a:prstGeom prst="straightConnector1">
            <a:avLst/>
          </a:prstGeom>
          <a:noFill/>
          <a:ln w="9525" cap="flat" cmpd="sng">
            <a:solidFill>
              <a:srgbClr val="000000"/>
            </a:solidFill>
            <a:prstDash val="solid"/>
            <a:round/>
            <a:headEnd type="none" w="med" len="med"/>
            <a:tailEnd type="triangle" w="med" len="med"/>
          </a:ln>
        </p:spPr>
      </p:cxnSp>
      <p:cxnSp>
        <p:nvCxnSpPr>
          <p:cNvPr id="101" name="Google Shape;101;p11"/>
          <p:cNvCxnSpPr/>
          <p:nvPr/>
        </p:nvCxnSpPr>
        <p:spPr>
          <a:xfrm>
            <a:off x="1756825" y="3942675"/>
            <a:ext cx="317400" cy="10500"/>
          </a:xfrm>
          <a:prstGeom prst="straightConnector1">
            <a:avLst/>
          </a:prstGeom>
          <a:noFill/>
          <a:ln w="9525" cap="flat" cmpd="sng">
            <a:solidFill>
              <a:srgbClr val="000000"/>
            </a:solidFill>
            <a:prstDash val="solid"/>
            <a:round/>
            <a:headEnd type="none" w="med" len="med"/>
            <a:tailEnd type="triangle" w="med" len="med"/>
          </a:ln>
        </p:spPr>
      </p:cxnSp>
      <p:cxnSp>
        <p:nvCxnSpPr>
          <p:cNvPr id="102" name="Google Shape;102;p11"/>
          <p:cNvCxnSpPr/>
          <p:nvPr/>
        </p:nvCxnSpPr>
        <p:spPr>
          <a:xfrm>
            <a:off x="3256075" y="3953175"/>
            <a:ext cx="317400" cy="10500"/>
          </a:xfrm>
          <a:prstGeom prst="straightConnector1">
            <a:avLst/>
          </a:prstGeom>
          <a:noFill/>
          <a:ln w="9525" cap="flat" cmpd="sng">
            <a:solidFill>
              <a:srgbClr val="000000"/>
            </a:solidFill>
            <a:prstDash val="solid"/>
            <a:round/>
            <a:headEnd type="none" w="med" len="med"/>
            <a:tailEnd type="triangle" w="med" len="med"/>
          </a:ln>
        </p:spPr>
      </p:cxnSp>
      <p:cxnSp>
        <p:nvCxnSpPr>
          <p:cNvPr id="103" name="Google Shape;103;p11"/>
          <p:cNvCxnSpPr/>
          <p:nvPr/>
        </p:nvCxnSpPr>
        <p:spPr>
          <a:xfrm>
            <a:off x="4409000" y="3953175"/>
            <a:ext cx="317400" cy="10500"/>
          </a:xfrm>
          <a:prstGeom prst="straightConnector1">
            <a:avLst/>
          </a:prstGeom>
          <a:noFill/>
          <a:ln w="9525" cap="flat" cmpd="sng">
            <a:solidFill>
              <a:srgbClr val="000000"/>
            </a:solidFill>
            <a:prstDash val="solid"/>
            <a:round/>
            <a:headEnd type="none" w="med" len="med"/>
            <a:tailEnd type="triangle" w="med" len="med"/>
          </a:ln>
        </p:spPr>
      </p:cxnSp>
      <p:cxnSp>
        <p:nvCxnSpPr>
          <p:cNvPr id="104" name="Google Shape;104;p11"/>
          <p:cNvCxnSpPr/>
          <p:nvPr/>
        </p:nvCxnSpPr>
        <p:spPr>
          <a:xfrm rot="10800000" flipH="1">
            <a:off x="5874450" y="3556875"/>
            <a:ext cx="448200" cy="396300"/>
          </a:xfrm>
          <a:prstGeom prst="bentConnector3">
            <a:avLst>
              <a:gd name="adj1" fmla="val 50340"/>
            </a:avLst>
          </a:prstGeom>
          <a:noFill/>
          <a:ln w="9525" cap="flat" cmpd="sng">
            <a:solidFill>
              <a:srgbClr val="000000"/>
            </a:solidFill>
            <a:prstDash val="solid"/>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a:t>Experiment Environment </a:t>
            </a:r>
            <a:endParaRPr/>
          </a:p>
        </p:txBody>
      </p:sp>
      <p:sp>
        <p:nvSpPr>
          <p:cNvPr id="110" name="Google Shape;110;p12"/>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p>
            <a:pPr marL="0" lvl="0" indent="0" algn="just" rtl="0">
              <a:lnSpc>
                <a:spcPct val="100000"/>
              </a:lnSpc>
              <a:spcBef>
                <a:spcPts val="3020"/>
              </a:spcBef>
              <a:spcAft>
                <a:spcPts val="0"/>
              </a:spcAft>
              <a:buSzPts val="15100"/>
              <a:buNone/>
            </a:pPr>
            <a:r>
              <a:rPr lang="en-US" sz="1400" b="1">
                <a:latin typeface="Bookman Old Style"/>
                <a:ea typeface="Bookman Old Style"/>
                <a:cs typeface="Bookman Old Style"/>
                <a:sym typeface="Bookman Old Style"/>
              </a:rPr>
              <a:t>Coding Language: </a:t>
            </a:r>
            <a:r>
              <a:rPr lang="en-US" sz="1400">
                <a:latin typeface="Bookman Old Style"/>
                <a:ea typeface="Bookman Old Style"/>
                <a:cs typeface="Bookman Old Style"/>
                <a:sym typeface="Bookman Old Style"/>
              </a:rPr>
              <a:t>Java Programming language </a:t>
            </a:r>
            <a:endParaRPr/>
          </a:p>
          <a:p>
            <a:pPr marL="0" lvl="0" indent="0" algn="just" rtl="0">
              <a:lnSpc>
                <a:spcPct val="100000"/>
              </a:lnSpc>
              <a:spcBef>
                <a:spcPts val="3020"/>
              </a:spcBef>
              <a:spcAft>
                <a:spcPts val="0"/>
              </a:spcAft>
              <a:buSzPts val="15100"/>
              <a:buNone/>
            </a:pPr>
            <a:r>
              <a:rPr lang="en-US" sz="1400" b="1">
                <a:latin typeface="Bookman Old Style"/>
                <a:ea typeface="Bookman Old Style"/>
                <a:cs typeface="Bookman Old Style"/>
                <a:sym typeface="Bookman Old Style"/>
              </a:rPr>
              <a:t>Front End: </a:t>
            </a:r>
            <a:r>
              <a:rPr lang="en-US" sz="1400">
                <a:latin typeface="Bookman Old Style"/>
                <a:ea typeface="Bookman Old Style"/>
                <a:cs typeface="Bookman Old Style"/>
                <a:sym typeface="Bookman Old Style"/>
              </a:rPr>
              <a:t>HTML,CSS </a:t>
            </a:r>
            <a:endParaRPr/>
          </a:p>
          <a:p>
            <a:pPr marL="0" lvl="0" indent="0" algn="just" rtl="0">
              <a:lnSpc>
                <a:spcPct val="100000"/>
              </a:lnSpc>
              <a:spcBef>
                <a:spcPts val="3020"/>
              </a:spcBef>
              <a:spcAft>
                <a:spcPts val="0"/>
              </a:spcAft>
              <a:buSzPts val="15100"/>
              <a:buNone/>
            </a:pPr>
            <a:r>
              <a:rPr lang="en-US" sz="1400" b="1">
                <a:latin typeface="Bookman Old Style"/>
                <a:ea typeface="Bookman Old Style"/>
                <a:cs typeface="Bookman Old Style"/>
                <a:sym typeface="Bookman Old Style"/>
              </a:rPr>
              <a:t>IDE: </a:t>
            </a:r>
            <a:r>
              <a:rPr lang="en-US" sz="1400">
                <a:latin typeface="Bookman Old Style"/>
                <a:ea typeface="Bookman Old Style"/>
                <a:cs typeface="Bookman Old Style"/>
                <a:sym typeface="Bookman Old Style"/>
              </a:rPr>
              <a:t>NetBeans </a:t>
            </a:r>
            <a:endParaRPr/>
          </a:p>
          <a:p>
            <a:pPr marL="0" lvl="0" indent="0" algn="just" rtl="0">
              <a:lnSpc>
                <a:spcPct val="100000"/>
              </a:lnSpc>
              <a:spcBef>
                <a:spcPts val="3020"/>
              </a:spcBef>
              <a:spcAft>
                <a:spcPts val="0"/>
              </a:spcAft>
              <a:buSzPts val="15100"/>
              <a:buNone/>
            </a:pPr>
            <a:r>
              <a:rPr lang="en-US" sz="1400" b="1">
                <a:latin typeface="Bookman Old Style"/>
                <a:ea typeface="Bookman Old Style"/>
                <a:cs typeface="Bookman Old Style"/>
                <a:sym typeface="Bookman Old Style"/>
              </a:rPr>
              <a:t>Database: </a:t>
            </a:r>
            <a:r>
              <a:rPr lang="en-US" sz="1400">
                <a:latin typeface="Bookman Old Style"/>
                <a:ea typeface="Bookman Old Style"/>
                <a:cs typeface="Bookman Old Style"/>
                <a:sym typeface="Bookman Old Style"/>
              </a:rPr>
              <a:t>My SQL</a:t>
            </a:r>
            <a:endParaRPr/>
          </a:p>
        </p:txBody>
      </p:sp>
      <p:sp>
        <p:nvSpPr>
          <p:cNvPr id="111" name="Google Shape;111;p1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p>
            <a:pPr marL="0" lvl="0" indent="0" algn="l" rtl="0">
              <a:lnSpc>
                <a:spcPct val="100000"/>
              </a:lnSpc>
              <a:spcBef>
                <a:spcPts val="0"/>
              </a:spcBef>
              <a:spcAft>
                <a:spcPts val="0"/>
              </a:spcAft>
              <a:buSzPts val="1400"/>
              <a:buNone/>
            </a:pPr>
            <a:endParaRPr/>
          </a:p>
        </p:txBody>
      </p:sp>
      <p:sp>
        <p:nvSpPr>
          <p:cNvPr id="112" name="Google Shape;112;p1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113" name="Google Shape;113;p1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14" name="Google Shape;114;p12"/>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20" name="Google Shape;120;p13"/>
          <p:cNvSpPr/>
          <p:nvPr/>
        </p:nvSpPr>
        <p:spPr>
          <a:xfrm>
            <a:off x="3415004" y="3219941"/>
            <a:ext cx="457200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121" name="Google Shape;121;p13"/>
          <p:cNvSpPr txBox="1">
            <a:spLocks noGrp="1"/>
          </p:cNvSpPr>
          <p:nvPr>
            <p:ph type="title"/>
          </p:nvPr>
        </p:nvSpPr>
        <p:spPr>
          <a:xfrm>
            <a:off x="435769" y="0"/>
            <a:ext cx="7315200" cy="627321"/>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20700"/>
              <a:buNone/>
            </a:pPr>
            <a:r>
              <a:rPr lang="en-US" sz="3600"/>
              <a:t>Experiment Screenshots </a:t>
            </a:r>
            <a:endParaRPr/>
          </a:p>
        </p:txBody>
      </p:sp>
      <p:sp>
        <p:nvSpPr>
          <p:cNvPr id="122" name="Google Shape;122;p1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p>
            <a:pPr marL="0" lvl="0" indent="0" algn="l" rtl="0">
              <a:lnSpc>
                <a:spcPct val="100000"/>
              </a:lnSpc>
              <a:spcBef>
                <a:spcPts val="0"/>
              </a:spcBef>
              <a:spcAft>
                <a:spcPts val="0"/>
              </a:spcAft>
              <a:buSzPts val="1400"/>
              <a:buNone/>
            </a:pPr>
            <a:endParaRPr/>
          </a:p>
        </p:txBody>
      </p:sp>
      <p:sp>
        <p:nvSpPr>
          <p:cNvPr id="123" name="Google Shape;123;p1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p>
            <a:pPr marL="0" lvl="0" indent="0" algn="ctr" rtl="0">
              <a:lnSpc>
                <a:spcPct val="100000"/>
              </a:lnSpc>
              <a:spcBef>
                <a:spcPts val="0"/>
              </a:spcBef>
              <a:spcAft>
                <a:spcPts val="0"/>
              </a:spcAft>
              <a:buSzPts val="1400"/>
              <a:buNone/>
            </a:pPr>
            <a:r>
              <a:rPr lang="en-US"/>
              <a:t>Department of Computer Science and Engineering</a:t>
            </a:r>
            <a:endParaRPr/>
          </a:p>
        </p:txBody>
      </p:sp>
      <p:sp>
        <p:nvSpPr>
          <p:cNvPr id="124" name="Google Shape;124;p13"/>
          <p:cNvSpPr txBox="1"/>
          <p:nvPr/>
        </p:nvSpPr>
        <p:spPr>
          <a:xfrm>
            <a:off x="864394" y="764381"/>
            <a:ext cx="24717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Database Connection</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125" name="Google Shape;125;p13"/>
          <p:cNvPicPr preferRelativeResize="0"/>
          <p:nvPr/>
        </p:nvPicPr>
        <p:blipFill rotWithShape="1">
          <a:blip r:embed="rId3">
            <a:alphaModFix/>
          </a:blip>
          <a:srcRect l="32813" t="20845" r="20858" b="53472"/>
          <a:stretch/>
        </p:blipFill>
        <p:spPr>
          <a:xfrm>
            <a:off x="435769" y="1403608"/>
            <a:ext cx="4132805" cy="2027887"/>
          </a:xfrm>
          <a:prstGeom prst="rect">
            <a:avLst/>
          </a:prstGeom>
          <a:noFill/>
          <a:ln>
            <a:noFill/>
          </a:ln>
        </p:spPr>
      </p:pic>
      <p:sp>
        <p:nvSpPr>
          <p:cNvPr id="126" name="Google Shape;126;p13"/>
          <p:cNvSpPr txBox="1"/>
          <p:nvPr/>
        </p:nvSpPr>
        <p:spPr>
          <a:xfrm>
            <a:off x="5212995" y="804025"/>
            <a:ext cx="13901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Bookman Old Style"/>
                <a:ea typeface="Bookman Old Style"/>
                <a:cs typeface="Bookman Old Style"/>
                <a:sym typeface="Bookman Old Style"/>
              </a:rPr>
              <a:t>Registration</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127" name="Google Shape;127;p13"/>
          <p:cNvPicPr preferRelativeResize="0"/>
          <p:nvPr/>
        </p:nvPicPr>
        <p:blipFill rotWithShape="1">
          <a:blip r:embed="rId4">
            <a:alphaModFix/>
          </a:blip>
          <a:srcRect l="32342" t="14862" r="21484" b="38696"/>
          <a:stretch/>
        </p:blipFill>
        <p:spPr>
          <a:xfrm>
            <a:off x="4798453" y="1429710"/>
            <a:ext cx="3836671" cy="2170762"/>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1229</Words>
  <Application>Microsoft Office PowerPoint</Application>
  <PresentationFormat>On-screen Show (16:9)</PresentationFormat>
  <Paragraphs>147</Paragraphs>
  <Slides>23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Bookman Old Style</vt:lpstr>
      <vt:lpstr>Calibri</vt:lpstr>
      <vt:lpstr>Noto Sans Symbols</vt:lpstr>
      <vt:lpstr>Times New Roman</vt:lpstr>
      <vt:lpstr>Trebuchet MS</vt:lpstr>
      <vt:lpstr>1_Office Theme</vt:lpstr>
      <vt:lpstr>ENHANCED MEDICAL DATA SECURITY FRAMEWORK</vt:lpstr>
      <vt:lpstr>Introduction</vt:lpstr>
      <vt:lpstr>Problem Statement</vt:lpstr>
      <vt:lpstr>Problem Illustration</vt:lpstr>
      <vt:lpstr>PowerPoint Presentation</vt:lpstr>
      <vt:lpstr>Proposed Method</vt:lpstr>
      <vt:lpstr>Proposed Method Illustration</vt:lpstr>
      <vt:lpstr>Experiment Environment </vt:lpstr>
      <vt:lpstr>Experiment Screenshots </vt:lpstr>
      <vt:lpstr>PowerPoint Presentation</vt:lpstr>
      <vt:lpstr>PowerPoint Presentation</vt:lpstr>
      <vt:lpstr>PowerPoint Presentation</vt:lpstr>
      <vt:lpstr>PowerPoint Presentation</vt:lpstr>
      <vt:lpstr>Experiment Results </vt:lpstr>
      <vt:lpstr>Experiment Results </vt:lpstr>
      <vt:lpstr>Experiment Results </vt:lpstr>
      <vt:lpstr>Experiment Results</vt:lpstr>
      <vt:lpstr>Finding</vt:lpstr>
      <vt:lpstr>PowerPoint Presentation</vt:lpstr>
      <vt:lpstr>PowerPoint Presentation</vt:lpstr>
      <vt:lpstr> Justification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MEDICAL DATA SECURITY FRAMEWORK</dc:title>
  <cp:lastModifiedBy>bandaru mounika</cp:lastModifiedBy>
  <cp:revision>3</cp:revision>
  <dcterms:modified xsi:type="dcterms:W3CDTF">2024-03-26T13:33:22Z</dcterms:modified>
</cp:coreProperties>
</file>